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97" r:id="rId2"/>
    <p:sldId id="384" r:id="rId3"/>
    <p:sldId id="385" r:id="rId4"/>
    <p:sldId id="394" r:id="rId5"/>
    <p:sldId id="305" r:id="rId6"/>
    <p:sldId id="307" r:id="rId7"/>
    <p:sldId id="375" r:id="rId8"/>
    <p:sldId id="308" r:id="rId9"/>
    <p:sldId id="367" r:id="rId10"/>
    <p:sldId id="368" r:id="rId11"/>
    <p:sldId id="373" r:id="rId12"/>
    <p:sldId id="370" r:id="rId13"/>
    <p:sldId id="362" r:id="rId14"/>
    <p:sldId id="359" r:id="rId15"/>
    <p:sldId id="391" r:id="rId16"/>
    <p:sldId id="392" r:id="rId17"/>
    <p:sldId id="383" r:id="rId18"/>
    <p:sldId id="382" r:id="rId19"/>
    <p:sldId id="393" r:id="rId20"/>
  </p:sldIdLst>
  <p:sldSz cx="10079038" cy="7559675"/>
  <p:notesSz cx="6811963" cy="9942513"/>
  <p:defaultTextStyle>
    <a:defPPr>
      <a:defRPr lang="it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03238" indent="-460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06475" indent="-920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511300" indent="-139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014538" indent="-1857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4" userDrawn="1">
          <p15:clr>
            <a:srgbClr val="A4A3A4"/>
          </p15:clr>
        </p15:guide>
        <p15:guide id="2" pos="3174" userDrawn="1">
          <p15:clr>
            <a:srgbClr val="A4A3A4"/>
          </p15:clr>
        </p15:guide>
        <p15:guide id="3" pos="1383" userDrawn="1">
          <p15:clr>
            <a:srgbClr val="A4A3A4"/>
          </p15:clr>
        </p15:guide>
        <p15:guide id="4" pos="6009" userDrawn="1">
          <p15:clr>
            <a:srgbClr val="A4A3A4"/>
          </p15:clr>
        </p15:guide>
        <p15:guide id="5" orient="horz" pos="1292" userDrawn="1">
          <p15:clr>
            <a:srgbClr val="A4A3A4"/>
          </p15:clr>
        </p15:guide>
        <p15:guide id="6" orient="horz" pos="18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rtenleib Gilda" initials="S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D7969"/>
    <a:srgbClr val="FFCCCC"/>
    <a:srgbClr val="FFFF66"/>
    <a:srgbClr val="99FFCC"/>
    <a:srgbClr val="FFEAA7"/>
    <a:srgbClr val="FFCC99"/>
    <a:srgbClr val="FF9933"/>
    <a:srgbClr val="CCECFF"/>
    <a:srgbClr val="00437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2" autoAdjust="0"/>
    <p:restoredTop sz="92073" autoAdjust="0"/>
  </p:normalViewPr>
  <p:slideViewPr>
    <p:cSldViewPr snapToGrid="0">
      <p:cViewPr varScale="1">
        <p:scale>
          <a:sx n="89" d="100"/>
          <a:sy n="89" d="100"/>
        </p:scale>
        <p:origin x="1896" y="84"/>
      </p:cViewPr>
      <p:guideLst>
        <p:guide orient="horz" pos="2404"/>
        <p:guide pos="3174"/>
        <p:guide pos="1383"/>
        <p:guide pos="6009"/>
        <p:guide orient="horz" pos="1292"/>
        <p:guide orient="horz" pos="1882"/>
      </p:guideLst>
    </p:cSldViewPr>
  </p:slideViewPr>
  <p:outlineViewPr>
    <p:cViewPr>
      <p:scale>
        <a:sx n="33" d="100"/>
        <a:sy n="33" d="100"/>
      </p:scale>
      <p:origin x="0" y="-3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329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0ECFA7-2365-471F-9C9E-18604AACC484}" type="datetimeFigureOut">
              <a:rPr lang="it-CH"/>
              <a:pPr>
                <a:defRPr/>
              </a:pPr>
              <a:t>05.06.2023</a:t>
            </a:fld>
            <a:endParaRPr lang="it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FF88F6-1A43-4A25-A997-7565E2A6623F}" type="slidenum">
              <a:rPr lang="it-CH"/>
              <a:pPr>
                <a:defRPr/>
              </a:pPr>
              <a:t>‹#›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760282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62709A-5A8D-4554-AEFC-1D3F3B9C112C}" type="datetimeFigureOut">
              <a:rPr lang="it-CH"/>
              <a:pPr>
                <a:defRPr/>
              </a:pPr>
              <a:t>05.06.2023</a:t>
            </a:fld>
            <a:endParaRPr lang="it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C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t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337DBE2-B559-44FB-929F-E23F33454273}" type="slidenum">
              <a:rPr lang="it-CH"/>
              <a:pPr>
                <a:defRPr/>
              </a:pPr>
              <a:t>‹#›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481412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2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64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13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45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1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932548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10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705909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11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812294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12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083719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CH" dirty="0"/>
              <a:t>We defined vertical and trasversal responsabilities</a:t>
            </a:r>
            <a:r>
              <a:rPr lang="it-CH" baseline="0" dirty="0"/>
              <a:t> </a:t>
            </a:r>
          </a:p>
          <a:p>
            <a:r>
              <a:rPr lang="it-CH" baseline="0" dirty="0"/>
              <a:t>The 12 vertical responsabilitiesare referred to the modules and each module will have a responsabile professor</a:t>
            </a:r>
          </a:p>
          <a:p>
            <a:r>
              <a:rPr lang="it-CH" baseline="0" dirty="0"/>
              <a:t>Whereas the transversal responsabilities concern all to the topic taught throughout the different modules</a:t>
            </a:r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13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160940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14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21580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18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048142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19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31450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2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4627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3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322846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CH" dirty="0"/>
              <a:t>https://www.profilesmed.ch/</a:t>
            </a:r>
          </a:p>
        </p:txBody>
      </p:sp>
    </p:spTree>
    <p:extLst>
      <p:ext uri="{BB962C8B-B14F-4D97-AF65-F5344CB8AC3E}">
        <p14:creationId xmlns:p14="http://schemas.microsoft.com/office/powerpoint/2010/main" val="3689923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985078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6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35622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7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29488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8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672707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7DBE2-B559-44FB-929F-E23F33454273}" type="slidenum">
              <a:rPr lang="it-CH" smtClean="0"/>
              <a:pPr>
                <a:defRPr/>
              </a:pPr>
              <a:t>9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27961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873" y="6669089"/>
            <a:ext cx="667888" cy="422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159660" y="5220024"/>
            <a:ext cx="7380000" cy="13319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0000"/>
              <a:buFont typeface="Arial" panose="020B0604020202020204" pitchFamily="34" charset="0"/>
              <a:buNone/>
              <a:defRPr sz="1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8604" indent="-285750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71458" indent="-285750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14313" indent="-285750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657167" indent="-285750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3" name="CasellaDiTesto 2"/>
          <p:cNvSpPr txBox="1"/>
          <p:nvPr userDrawn="1"/>
        </p:nvSpPr>
        <p:spPr>
          <a:xfrm>
            <a:off x="4410159" y="127045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it-IT" dirty="0"/>
          </a:p>
        </p:txBody>
      </p:sp>
      <p:cxnSp>
        <p:nvCxnSpPr>
          <p:cNvPr id="13" name="Straight Connector 8"/>
          <p:cNvCxnSpPr/>
          <p:nvPr userDrawn="1"/>
        </p:nvCxnSpPr>
        <p:spPr>
          <a:xfrm>
            <a:off x="0" y="23399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/>
          <p:nvPr userDrawn="1"/>
        </p:nvSpPr>
        <p:spPr>
          <a:xfrm>
            <a:off x="0" y="11699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5" name="Rectangle 10"/>
          <p:cNvSpPr/>
          <p:nvPr userDrawn="1"/>
        </p:nvSpPr>
        <p:spPr>
          <a:xfrm>
            <a:off x="0" y="1169988"/>
            <a:ext cx="3197225" cy="9048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6" name="Rectangle 12"/>
          <p:cNvSpPr>
            <a:spLocks/>
          </p:cNvSpPr>
          <p:nvPr userDrawn="1"/>
        </p:nvSpPr>
        <p:spPr>
          <a:xfrm>
            <a:off x="0" y="0"/>
            <a:ext cx="3197225" cy="19843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CH"/>
          </a:p>
        </p:txBody>
      </p:sp>
      <p:pic>
        <p:nvPicPr>
          <p:cNvPr id="17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0588" y="269875"/>
            <a:ext cx="646112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160000" y="2430000"/>
            <a:ext cx="7380000" cy="270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Fare clic per modificare stile</a:t>
            </a:r>
            <a:endParaRPr lang="it-CH" dirty="0"/>
          </a:p>
        </p:txBody>
      </p:sp>
      <p:sp>
        <p:nvSpPr>
          <p:cNvPr id="19" name="CasellaDiTesto 18"/>
          <p:cNvSpPr txBox="1"/>
          <p:nvPr userDrawn="1"/>
        </p:nvSpPr>
        <p:spPr>
          <a:xfrm>
            <a:off x="9451497" y="1254265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it-IT" dirty="0"/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60" y="1296000"/>
            <a:ext cx="7874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7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con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3"/>
          <p:cNvSpPr>
            <a:spLocks noGrp="1"/>
          </p:cNvSpPr>
          <p:nvPr>
            <p:ph sz="quarter" idx="16"/>
          </p:nvPr>
        </p:nvSpPr>
        <p:spPr>
          <a:xfrm>
            <a:off x="2159659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2159660" y="1620000"/>
            <a:ext cx="3600000" cy="48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350"/>
              </a:lnSpc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1350"/>
              </a:lnSpc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1350"/>
              </a:lnSpc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350"/>
              </a:lnSpc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350"/>
              </a:lnSpc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5939362" y="1620000"/>
            <a:ext cx="3600000" cy="48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350"/>
              </a:lnSpc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1350"/>
              </a:lnSpc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1350"/>
              </a:lnSpc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350"/>
              </a:lnSpc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350"/>
              </a:lnSpc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7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159658" y="6718040"/>
            <a:ext cx="6569352" cy="2397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it-CH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825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3238" indent="-460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006475" indent="-920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511300" indent="-1397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14538" indent="-1857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61195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senz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1"/>
          <p:cNvSpPr>
            <a:spLocks noGrp="1"/>
          </p:cNvSpPr>
          <p:nvPr>
            <p:ph sz="quarter" idx="12"/>
          </p:nvPr>
        </p:nvSpPr>
        <p:spPr>
          <a:xfrm>
            <a:off x="2159660" y="1331999"/>
            <a:ext cx="3600000" cy="51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0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81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36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99990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44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3"/>
          </p:nvPr>
        </p:nvSpPr>
        <p:spPr>
          <a:xfrm>
            <a:off x="5939065" y="1331999"/>
            <a:ext cx="3600000" cy="51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454" indent="-228600">
              <a:lnSpc>
                <a:spcPts val="1800"/>
              </a:lnSpc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09" indent="-228600">
              <a:lnSpc>
                <a:spcPts val="1800"/>
              </a:lnSpc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57163" indent="-228600">
              <a:lnSpc>
                <a:spcPts val="1800"/>
              </a:lnSpc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600017" indent="-228600">
              <a:lnSpc>
                <a:spcPts val="1800"/>
              </a:lnSpc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8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10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163272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03225"/>
            <a:ext cx="8694738" cy="1460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t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265808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con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159659" y="1620000"/>
            <a:ext cx="7380000" cy="4679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5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99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64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-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030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96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  <p:sp>
        <p:nvSpPr>
          <p:cNvPr id="5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6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8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3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puntato con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125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159659" y="1620000"/>
            <a:ext cx="7380000" cy="4679950"/>
          </a:xfrm>
          <a:prstGeom prst="rect">
            <a:avLst/>
          </a:prstGeom>
        </p:spPr>
        <p:txBody>
          <a:bodyPr lIns="0" tIns="0" rIns="0" bIns="0"/>
          <a:lstStyle>
            <a:lvl1pPr marL="214291" indent="-214291">
              <a:lnSpc>
                <a:spcPts val="1800"/>
              </a:lnSpc>
              <a:buSzPct val="125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99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-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00015" indent="-214284">
              <a:lnSpc>
                <a:spcPts val="1800"/>
              </a:lnSpc>
              <a:buSzPct val="125000"/>
              <a:buFont typeface=".AppleSystemUIFont" charset="-120"/>
              <a:buChar char="-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030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96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159658" y="6699379"/>
            <a:ext cx="6569352" cy="2397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it-CH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825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3238" indent="-460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006475" indent="-920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511300" indent="-1397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14538" indent="-1857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164936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puntato senz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159659" y="1296000"/>
            <a:ext cx="7380000" cy="52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5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99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64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-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030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96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 dirty="0"/>
          </a:p>
        </p:txBody>
      </p:sp>
      <p:sp>
        <p:nvSpPr>
          <p:cNvPr id="6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8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348630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8228953" y="3173413"/>
            <a:ext cx="1234581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CH" altLang="it-CH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Picture Placeholder 1"/>
          <p:cNvSpPr>
            <a:spLocks noGrp="1"/>
          </p:cNvSpPr>
          <p:nvPr>
            <p:ph type="pic" idx="15"/>
          </p:nvPr>
        </p:nvSpPr>
        <p:spPr>
          <a:xfrm>
            <a:off x="2159659" y="1620000"/>
            <a:ext cx="5580000" cy="4860000"/>
          </a:xfrm>
          <a:prstGeom prst="rect">
            <a:avLst/>
          </a:prstGeom>
        </p:spPr>
      </p:sp>
      <p:sp>
        <p:nvSpPr>
          <p:cNvPr id="7" name="Text Placeholder 6" descr="Image caption title.&#10;Image caption.&#10;" title="Using images"/>
          <p:cNvSpPr>
            <a:spLocks noGrp="1"/>
          </p:cNvSpPr>
          <p:nvPr>
            <p:ph type="body" sz="quarter" idx="16"/>
          </p:nvPr>
        </p:nvSpPr>
        <p:spPr>
          <a:xfrm>
            <a:off x="7920000" y="1620000"/>
            <a:ext cx="1620000" cy="4860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800"/>
              </a:lnSpc>
              <a:spcBef>
                <a:spcPts val="0"/>
              </a:spcBef>
              <a:defRPr sz="1500">
                <a:latin typeface="Arial Hebrew Scholar" charset="-79"/>
                <a:ea typeface="Arial Hebrew Scholar" charset="-79"/>
                <a:cs typeface="Arial Hebrew Scholar" charset="-79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9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0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306550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pien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8228953" y="3173413"/>
            <a:ext cx="1234581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CH" altLang="it-CH"/>
          </a:p>
        </p:txBody>
      </p:sp>
      <p:sp>
        <p:nvSpPr>
          <p:cNvPr id="6" name="Picture Placeholder 1"/>
          <p:cNvSpPr>
            <a:spLocks noGrp="1"/>
          </p:cNvSpPr>
          <p:nvPr>
            <p:ph type="pic" idx="15"/>
          </p:nvPr>
        </p:nvSpPr>
        <p:spPr>
          <a:xfrm>
            <a:off x="2159659" y="1440000"/>
            <a:ext cx="7380000" cy="5040000"/>
          </a:xfrm>
          <a:prstGeom prst="rect">
            <a:avLst/>
          </a:prstGeom>
        </p:spPr>
      </p:sp>
      <p:sp>
        <p:nvSpPr>
          <p:cNvPr id="5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7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195968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magini orizzont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/>
          <p:cNvSpPr>
            <a:spLocks noGrp="1"/>
          </p:cNvSpPr>
          <p:nvPr>
            <p:ph type="pic" idx="15"/>
          </p:nvPr>
        </p:nvSpPr>
        <p:spPr>
          <a:xfrm>
            <a:off x="2159659" y="1620000"/>
            <a:ext cx="3600000" cy="3168000"/>
          </a:xfrm>
          <a:prstGeom prst="rect">
            <a:avLst/>
          </a:prstGeom>
        </p:spPr>
      </p:sp>
      <p:sp>
        <p:nvSpPr>
          <p:cNvPr id="9" name="Picture Placeholder 1"/>
          <p:cNvSpPr>
            <a:spLocks noGrp="1"/>
          </p:cNvSpPr>
          <p:nvPr>
            <p:ph type="pic" idx="16"/>
          </p:nvPr>
        </p:nvSpPr>
        <p:spPr>
          <a:xfrm>
            <a:off x="5939361" y="1620000"/>
            <a:ext cx="3600000" cy="3168000"/>
          </a:xfrm>
          <a:prstGeom prst="rect">
            <a:avLst/>
          </a:prstGeom>
        </p:spPr>
      </p:sp>
      <p:sp>
        <p:nvSpPr>
          <p:cNvPr id="10" name="Text Placeholder 6" descr="Image caption title.&#10;Image caption.&#10;" title="Using images"/>
          <p:cNvSpPr>
            <a:spLocks noGrp="1"/>
          </p:cNvSpPr>
          <p:nvPr>
            <p:ph type="body" sz="quarter" idx="17"/>
          </p:nvPr>
        </p:nvSpPr>
        <p:spPr>
          <a:xfrm>
            <a:off x="2159659" y="4932000"/>
            <a:ext cx="3600000" cy="1548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800"/>
              </a:lnSpc>
              <a:defRPr sz="1500">
                <a:latin typeface="+mn-lt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11" name="Text Placeholder 6" descr="Image caption title.&#10;Image caption.&#10;" title="Using images"/>
          <p:cNvSpPr>
            <a:spLocks noGrp="1"/>
          </p:cNvSpPr>
          <p:nvPr>
            <p:ph type="body" sz="quarter" idx="18"/>
          </p:nvPr>
        </p:nvSpPr>
        <p:spPr>
          <a:xfrm>
            <a:off x="5939361" y="4932000"/>
            <a:ext cx="3600000" cy="1548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800"/>
              </a:lnSpc>
              <a:defRPr sz="1500">
                <a:latin typeface="+mn-lt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3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15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305604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magini verica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/>
          <p:cNvSpPr>
            <a:spLocks noGrp="1"/>
          </p:cNvSpPr>
          <p:nvPr>
            <p:ph type="pic" idx="15"/>
          </p:nvPr>
        </p:nvSpPr>
        <p:spPr>
          <a:xfrm>
            <a:off x="2159659" y="1620000"/>
            <a:ext cx="2340000" cy="4860000"/>
          </a:xfrm>
          <a:prstGeom prst="rect">
            <a:avLst/>
          </a:prstGeom>
        </p:spPr>
      </p:sp>
      <p:sp>
        <p:nvSpPr>
          <p:cNvPr id="7" name="Picture Placeholder 1"/>
          <p:cNvSpPr>
            <a:spLocks noGrp="1"/>
          </p:cNvSpPr>
          <p:nvPr>
            <p:ph type="pic" idx="16"/>
          </p:nvPr>
        </p:nvSpPr>
        <p:spPr>
          <a:xfrm>
            <a:off x="5940000" y="1621593"/>
            <a:ext cx="2340000" cy="4860000"/>
          </a:xfrm>
          <a:prstGeom prst="rect">
            <a:avLst/>
          </a:prstGeom>
        </p:spPr>
      </p:sp>
      <p:sp>
        <p:nvSpPr>
          <p:cNvPr id="12" name="Text Placeholder 6" descr="Image caption title.&#10;Image caption.&#10;" title="Using images"/>
          <p:cNvSpPr>
            <a:spLocks noGrp="1"/>
          </p:cNvSpPr>
          <p:nvPr>
            <p:ph type="body" sz="quarter" idx="17"/>
          </p:nvPr>
        </p:nvSpPr>
        <p:spPr>
          <a:xfrm>
            <a:off x="4680000" y="1620000"/>
            <a:ext cx="1079915" cy="4860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500"/>
              </a:lnSpc>
              <a:defRPr sz="1500">
                <a:latin typeface="+mn-lt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14" name="Text Placeholder 6" descr="Image caption title.&#10;Image caption.&#10;" title="Using images"/>
          <p:cNvSpPr>
            <a:spLocks noGrp="1"/>
          </p:cNvSpPr>
          <p:nvPr>
            <p:ph type="body" sz="quarter" idx="18"/>
          </p:nvPr>
        </p:nvSpPr>
        <p:spPr>
          <a:xfrm>
            <a:off x="8460000" y="1620000"/>
            <a:ext cx="1079915" cy="4860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500"/>
              </a:lnSpc>
              <a:defRPr sz="1500">
                <a:latin typeface="+mn-lt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5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FE7969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1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16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58" y="180000"/>
            <a:ext cx="787400" cy="647700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81299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3"/>
          <p:cNvCxnSpPr/>
          <p:nvPr userDrawn="1"/>
        </p:nvCxnSpPr>
        <p:spPr>
          <a:xfrm>
            <a:off x="0" y="6659563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624" y="6750000"/>
            <a:ext cx="5399575" cy="2000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25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it-CH" altLang="it-CH"/>
              <a:t>21/03/2018</a:t>
            </a: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540000" y="6714000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fld id="{E68635DD-F6B1-4A9D-9DAF-E3CFCBFB79C5}" type="slidenum">
              <a:rPr lang="it-CH" altLang="it-CH" sz="1000" smtClean="0">
                <a:latin typeface="+mn-lt"/>
              </a:rPr>
              <a:pPr eaLnBrk="1" hangingPunct="1">
                <a:defRPr/>
              </a:pPr>
              <a:t>‹#›</a:t>
            </a:fld>
            <a:endParaRPr lang="it-CH" altLang="it-CH" sz="10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0000" y="6750000"/>
            <a:ext cx="571500" cy="571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31" r:id="rId2"/>
    <p:sldLayoutId id="2147483821" r:id="rId3"/>
    <p:sldLayoutId id="2147483823" r:id="rId4"/>
    <p:sldLayoutId id="2147483822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49" kern="1200">
          <a:solidFill>
            <a:schemeClr val="tx1"/>
          </a:solidFill>
          <a:latin typeface="Akzidenz-Grotesk Pro Med" panose="02000603030000020004" pitchFamily="50" charset="0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5pPr>
      <a:lvl6pPr marL="342866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6pPr>
      <a:lvl7pPr marL="685731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7pPr>
      <a:lvl8pPr marL="1028597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8pPr>
      <a:lvl9pPr marL="1371463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9pPr>
    </p:titleStyle>
    <p:bodyStyle>
      <a:lvl1pPr algn="l" rtl="0" fontAlgn="base">
        <a:lnSpc>
          <a:spcPct val="50000"/>
        </a:lnSpc>
        <a:spcBef>
          <a:spcPts val="750"/>
        </a:spcBef>
        <a:spcAft>
          <a:spcPct val="0"/>
        </a:spcAft>
        <a:defRPr sz="1125" kern="1200">
          <a:solidFill>
            <a:schemeClr val="tx1"/>
          </a:solidFill>
          <a:latin typeface="Akzidenz-Grotesk Pro Med" panose="02000603030000020004" pitchFamily="50" charset="0"/>
          <a:ea typeface="+mn-ea"/>
          <a:cs typeface="+mn-cs"/>
        </a:defRPr>
      </a:lvl1pPr>
      <a:lvl2pPr marL="514281" indent="-171427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36" indent="-171427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7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2844" indent="-171427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3" algn="l" defTabSz="68573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7" indent="-171433" algn="l" defTabSz="68573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3" indent="-171433" algn="l" defTabSz="68573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59" indent="-171433" algn="l" defTabSz="68573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1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7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3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28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4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59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lesmed.ch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Master of Medicine</a:t>
            </a:r>
            <a:br>
              <a:rPr lang="en-US" sz="6000" dirty="0"/>
            </a:br>
            <a:r>
              <a:rPr lang="en-US" sz="6000" dirty="0"/>
              <a:t>at USI</a:t>
            </a:r>
            <a:br>
              <a:rPr lang="en-US" sz="6000" dirty="0"/>
            </a:br>
            <a:br>
              <a:rPr lang="en-US" sz="6000" dirty="0"/>
            </a:br>
            <a:br>
              <a:rPr lang="en-US" sz="6000" dirty="0"/>
            </a:br>
            <a:r>
              <a:rPr lang="en-US" sz="2800" dirty="0"/>
              <a:t>11.5.2023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963619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ontent Placeholder 5"/>
          <p:cNvSpPr txBox="1">
            <a:spLocks/>
          </p:cNvSpPr>
          <p:nvPr/>
        </p:nvSpPr>
        <p:spPr>
          <a:xfrm>
            <a:off x="2186537" y="1296130"/>
            <a:ext cx="7229744" cy="9756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Second semester: </a:t>
            </a:r>
            <a:r>
              <a:rPr lang="en-US" sz="1600" dirty="0"/>
              <a:t>Women and children, circulating cells and signaling</a:t>
            </a:r>
            <a:endParaRPr lang="en-GB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79258" y="2991632"/>
            <a:ext cx="7225684" cy="3095481"/>
            <a:chOff x="2179258" y="3303609"/>
            <a:chExt cx="7225684" cy="3095481"/>
          </a:xfrm>
        </p:grpSpPr>
        <p:sp>
          <p:nvSpPr>
            <p:cNvPr id="29" name="Rettangolo 28"/>
            <p:cNvSpPr/>
            <p:nvPr/>
          </p:nvSpPr>
          <p:spPr>
            <a:xfrm>
              <a:off x="2179258" y="3303609"/>
              <a:ext cx="2067068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Children and adolescents</a:t>
              </a:r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4243151" y="3303609"/>
              <a:ext cx="2048274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Women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(Gynecology and obstetrics)</a:t>
              </a: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7356664" y="3303609"/>
              <a:ext cx="2048278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Circulating cells and signaling (Hematology and endocrinology)</a:t>
              </a:r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4243151" y="4335436"/>
              <a:ext cx="2048274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Children and adolescents</a:t>
              </a:r>
            </a:p>
          </p:txBody>
        </p:sp>
        <p:sp>
          <p:nvSpPr>
            <p:cNvPr id="59" name="Rettangolo 58"/>
            <p:cNvSpPr/>
            <p:nvPr/>
          </p:nvSpPr>
          <p:spPr>
            <a:xfrm>
              <a:off x="7356664" y="5367263"/>
              <a:ext cx="2048278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Children and adolescents</a:t>
              </a:r>
            </a:p>
          </p:txBody>
        </p:sp>
        <p:sp>
          <p:nvSpPr>
            <p:cNvPr id="60" name="Rettangolo 59"/>
            <p:cNvSpPr/>
            <p:nvPr/>
          </p:nvSpPr>
          <p:spPr>
            <a:xfrm>
              <a:off x="7356664" y="4335436"/>
              <a:ext cx="2048278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Women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(Gynecology and obstetrics)</a:t>
              </a:r>
            </a:p>
          </p:txBody>
        </p:sp>
        <p:sp>
          <p:nvSpPr>
            <p:cNvPr id="62" name="Rettangolo 61"/>
            <p:cNvSpPr/>
            <p:nvPr/>
          </p:nvSpPr>
          <p:spPr>
            <a:xfrm>
              <a:off x="2179258" y="4335436"/>
              <a:ext cx="2057671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Circulating cells and signaling (Hematology and endocrinology)</a:t>
              </a:r>
            </a:p>
          </p:txBody>
        </p:sp>
        <p:sp>
          <p:nvSpPr>
            <p:cNvPr id="63" name="Rettangolo 62"/>
            <p:cNvSpPr/>
            <p:nvPr/>
          </p:nvSpPr>
          <p:spPr>
            <a:xfrm>
              <a:off x="4243151" y="5367263"/>
              <a:ext cx="2048274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rgbClr val="000000"/>
                  </a:solidFill>
                </a:rPr>
                <a:t>Circulating cells and signaling (Hematology and endocrinology)</a:t>
              </a:r>
            </a:p>
          </p:txBody>
        </p:sp>
        <p:sp>
          <p:nvSpPr>
            <p:cNvPr id="61" name="Rettangolo 60"/>
            <p:cNvSpPr/>
            <p:nvPr/>
          </p:nvSpPr>
          <p:spPr>
            <a:xfrm>
              <a:off x="2179258" y="5367263"/>
              <a:ext cx="2067068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Women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(Gynecology and obstetrics)</a:t>
              </a:r>
            </a:p>
          </p:txBody>
        </p:sp>
        <p:sp>
          <p:nvSpPr>
            <p:cNvPr id="28" name="Rettangolo 27"/>
            <p:cNvSpPr/>
            <p:nvPr/>
          </p:nvSpPr>
          <p:spPr>
            <a:xfrm rot="16200000">
              <a:off x="5290784" y="4301696"/>
              <a:ext cx="3095480" cy="10993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Bench to bedside</a:t>
              </a:r>
            </a:p>
          </p:txBody>
        </p:sp>
      </p:grpSp>
      <p:grpSp>
        <p:nvGrpSpPr>
          <p:cNvPr id="48" name="Gruppo 32"/>
          <p:cNvGrpSpPr/>
          <p:nvPr/>
        </p:nvGrpSpPr>
        <p:grpSpPr>
          <a:xfrm>
            <a:off x="2186537" y="2052897"/>
            <a:ext cx="7218405" cy="317485"/>
            <a:chOff x="611560" y="1916832"/>
            <a:chExt cx="6048672" cy="288032"/>
          </a:xfrm>
          <a:solidFill>
            <a:schemeClr val="bg1"/>
          </a:solidFill>
        </p:grpSpPr>
        <p:sp>
          <p:nvSpPr>
            <p:cNvPr id="49" name="Rettangolo 33"/>
            <p:cNvSpPr/>
            <p:nvPr/>
          </p:nvSpPr>
          <p:spPr>
            <a:xfrm>
              <a:off x="61156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1" name="Rettangolo 34"/>
            <p:cNvSpPr/>
            <p:nvPr/>
          </p:nvSpPr>
          <p:spPr>
            <a:xfrm>
              <a:off x="104360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2" name="Rettangolo 35"/>
            <p:cNvSpPr/>
            <p:nvPr/>
          </p:nvSpPr>
          <p:spPr>
            <a:xfrm>
              <a:off x="147565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3" name="Rettangolo 36"/>
            <p:cNvSpPr/>
            <p:nvPr/>
          </p:nvSpPr>
          <p:spPr>
            <a:xfrm>
              <a:off x="190770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4" name="Rettangolo 37"/>
            <p:cNvSpPr/>
            <p:nvPr/>
          </p:nvSpPr>
          <p:spPr>
            <a:xfrm>
              <a:off x="2339752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5" name="Rettangolo 38"/>
            <p:cNvSpPr/>
            <p:nvPr/>
          </p:nvSpPr>
          <p:spPr>
            <a:xfrm>
              <a:off x="277180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6" name="Rettangolo 39"/>
            <p:cNvSpPr/>
            <p:nvPr/>
          </p:nvSpPr>
          <p:spPr>
            <a:xfrm>
              <a:off x="320384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7" name="Rettangolo 40"/>
            <p:cNvSpPr/>
            <p:nvPr/>
          </p:nvSpPr>
          <p:spPr>
            <a:xfrm>
              <a:off x="363589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8" name="Rettangolo 41"/>
            <p:cNvSpPr/>
            <p:nvPr/>
          </p:nvSpPr>
          <p:spPr>
            <a:xfrm>
              <a:off x="406794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4" name="Rettangolo 42"/>
            <p:cNvSpPr/>
            <p:nvPr/>
          </p:nvSpPr>
          <p:spPr>
            <a:xfrm>
              <a:off x="4499992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5" name="Rettangolo 43"/>
            <p:cNvSpPr/>
            <p:nvPr/>
          </p:nvSpPr>
          <p:spPr>
            <a:xfrm>
              <a:off x="493204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66" name="Rettangolo 44"/>
            <p:cNvSpPr/>
            <p:nvPr/>
          </p:nvSpPr>
          <p:spPr>
            <a:xfrm>
              <a:off x="536408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7" name="Rettangolo 45"/>
            <p:cNvSpPr/>
            <p:nvPr/>
          </p:nvSpPr>
          <p:spPr>
            <a:xfrm>
              <a:off x="579613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68" name="Rettangolo 46"/>
            <p:cNvSpPr/>
            <p:nvPr/>
          </p:nvSpPr>
          <p:spPr>
            <a:xfrm>
              <a:off x="622818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</a:rPr>
                <a:t>14</a:t>
              </a:r>
            </a:p>
          </p:txBody>
        </p:sp>
      </p:grpSp>
      <p:sp>
        <p:nvSpPr>
          <p:cNvPr id="33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</p:spPr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2485668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ontent Placeholder 5"/>
          <p:cNvSpPr txBox="1">
            <a:spLocks/>
          </p:cNvSpPr>
          <p:nvPr/>
        </p:nvSpPr>
        <p:spPr>
          <a:xfrm>
            <a:off x="2186537" y="1296130"/>
            <a:ext cx="7229744" cy="9756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Third semester: Emergency and surgical approach, transversal practice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1284514" y="7424056"/>
            <a:ext cx="7445653" cy="293914"/>
          </a:xfrm>
        </p:spPr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  <p:grpSp>
        <p:nvGrpSpPr>
          <p:cNvPr id="48" name="Gruppo 32"/>
          <p:cNvGrpSpPr/>
          <p:nvPr/>
        </p:nvGrpSpPr>
        <p:grpSpPr>
          <a:xfrm>
            <a:off x="2186537" y="2063653"/>
            <a:ext cx="7218405" cy="317485"/>
            <a:chOff x="611560" y="1916832"/>
            <a:chExt cx="6048672" cy="288032"/>
          </a:xfrm>
          <a:solidFill>
            <a:schemeClr val="bg1"/>
          </a:solidFill>
        </p:grpSpPr>
        <p:sp>
          <p:nvSpPr>
            <p:cNvPr id="49" name="Rettangolo 33"/>
            <p:cNvSpPr/>
            <p:nvPr/>
          </p:nvSpPr>
          <p:spPr>
            <a:xfrm>
              <a:off x="61156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1" name="Rettangolo 34"/>
            <p:cNvSpPr/>
            <p:nvPr/>
          </p:nvSpPr>
          <p:spPr>
            <a:xfrm>
              <a:off x="104360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2" name="Rettangolo 35"/>
            <p:cNvSpPr/>
            <p:nvPr/>
          </p:nvSpPr>
          <p:spPr>
            <a:xfrm>
              <a:off x="147565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3" name="Rettangolo 36"/>
            <p:cNvSpPr/>
            <p:nvPr/>
          </p:nvSpPr>
          <p:spPr>
            <a:xfrm>
              <a:off x="190770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4" name="Rettangolo 37"/>
            <p:cNvSpPr/>
            <p:nvPr/>
          </p:nvSpPr>
          <p:spPr>
            <a:xfrm>
              <a:off x="2339752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5" name="Rettangolo 38"/>
            <p:cNvSpPr/>
            <p:nvPr/>
          </p:nvSpPr>
          <p:spPr>
            <a:xfrm>
              <a:off x="277180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6" name="Rettangolo 39"/>
            <p:cNvSpPr/>
            <p:nvPr/>
          </p:nvSpPr>
          <p:spPr>
            <a:xfrm>
              <a:off x="320384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7" name="Rettangolo 40"/>
            <p:cNvSpPr/>
            <p:nvPr/>
          </p:nvSpPr>
          <p:spPr>
            <a:xfrm>
              <a:off x="363589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8" name="Rettangolo 41"/>
            <p:cNvSpPr/>
            <p:nvPr/>
          </p:nvSpPr>
          <p:spPr>
            <a:xfrm>
              <a:off x="406794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6" name="Rettangolo 42"/>
            <p:cNvSpPr/>
            <p:nvPr/>
          </p:nvSpPr>
          <p:spPr>
            <a:xfrm>
              <a:off x="4499992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7" name="Rettangolo 43"/>
            <p:cNvSpPr/>
            <p:nvPr/>
          </p:nvSpPr>
          <p:spPr>
            <a:xfrm>
              <a:off x="493204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68" name="Rettangolo 44"/>
            <p:cNvSpPr/>
            <p:nvPr/>
          </p:nvSpPr>
          <p:spPr>
            <a:xfrm>
              <a:off x="536408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9" name="Rettangolo 45"/>
            <p:cNvSpPr/>
            <p:nvPr/>
          </p:nvSpPr>
          <p:spPr>
            <a:xfrm>
              <a:off x="579613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70" name="Rettangolo 46"/>
            <p:cNvSpPr/>
            <p:nvPr/>
          </p:nvSpPr>
          <p:spPr>
            <a:xfrm>
              <a:off x="622818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14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5C40FDE-F0BD-CD1B-AE32-736EB97129A7}"/>
              </a:ext>
            </a:extLst>
          </p:cNvPr>
          <p:cNvGrpSpPr/>
          <p:nvPr/>
        </p:nvGrpSpPr>
        <p:grpSpPr>
          <a:xfrm>
            <a:off x="2207894" y="2995132"/>
            <a:ext cx="7179812" cy="3102427"/>
            <a:chOff x="2207894" y="3027406"/>
            <a:chExt cx="7179812" cy="3102427"/>
          </a:xfrm>
        </p:grpSpPr>
        <p:sp>
          <p:nvSpPr>
            <p:cNvPr id="64" name="Rettangolo 63"/>
            <p:cNvSpPr/>
            <p:nvPr/>
          </p:nvSpPr>
          <p:spPr>
            <a:xfrm>
              <a:off x="4256813" y="3027406"/>
              <a:ext cx="1034332" cy="10318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Pediatric practice</a:t>
              </a: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2211811" y="5098006"/>
              <a:ext cx="1034332" cy="10318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Pediatric practice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7317219" y="5097465"/>
              <a:ext cx="2068666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Abdominal organs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(liver, kidney, intestine)</a:t>
              </a: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3233405" y="5098006"/>
              <a:ext cx="2049860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Critical Care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(Anesthesiology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intensive care, emergency)</a:t>
              </a:r>
            </a:p>
          </p:txBody>
        </p:sp>
        <p:sp>
          <p:nvSpPr>
            <p:cNvPr id="59" name="Rettangolo 58"/>
            <p:cNvSpPr/>
            <p:nvPr/>
          </p:nvSpPr>
          <p:spPr>
            <a:xfrm>
              <a:off x="4245714" y="4059233"/>
              <a:ext cx="2059263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Abdominal organs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(liver, kidney, intestine)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07894" y="4059232"/>
              <a:ext cx="2041233" cy="1031827"/>
              <a:chOff x="7285837" y="5367263"/>
              <a:chExt cx="2041233" cy="1031827"/>
            </a:xfrm>
          </p:grpSpPr>
          <p:sp>
            <p:nvSpPr>
              <p:cNvPr id="34" name="Rettangolo 29"/>
              <p:cNvSpPr/>
              <p:nvPr/>
            </p:nvSpPr>
            <p:spPr>
              <a:xfrm>
                <a:off x="7285837" y="5367263"/>
                <a:ext cx="468000" cy="1031827"/>
              </a:xfrm>
              <a:prstGeom prst="rect">
                <a:avLst/>
              </a:prstGeom>
              <a:solidFill>
                <a:srgbClr val="FFCCCC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36000" rIns="3600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Transversal practice</a:t>
                </a:r>
              </a:p>
            </p:txBody>
          </p:sp>
          <p:sp>
            <p:nvSpPr>
              <p:cNvPr id="61" name="Rettangolo 60"/>
              <p:cNvSpPr/>
              <p:nvPr/>
            </p:nvSpPr>
            <p:spPr>
              <a:xfrm>
                <a:off x="7743070" y="5367263"/>
                <a:ext cx="1584000" cy="103182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Skeleton </a:t>
                </a:r>
              </a:p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(Orthopedics,</a:t>
                </a:r>
                <a:br>
                  <a:rPr lang="en-US" sz="1100" dirty="0">
                    <a:solidFill>
                      <a:schemeClr val="tx1"/>
                    </a:solidFill>
                  </a:rPr>
                </a:br>
                <a:r>
                  <a:rPr lang="en-US" sz="1100" dirty="0">
                    <a:solidFill>
                      <a:schemeClr val="tx1"/>
                    </a:solidFill>
                  </a:rPr>
                  <a:t>traumatology)</a:t>
                </a:r>
              </a:p>
            </p:txBody>
          </p:sp>
        </p:grpSp>
        <p:sp>
          <p:nvSpPr>
            <p:cNvPr id="62" name="Rettangolo 61"/>
            <p:cNvSpPr/>
            <p:nvPr/>
          </p:nvSpPr>
          <p:spPr>
            <a:xfrm>
              <a:off x="5276252" y="3027406"/>
              <a:ext cx="2059263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Critical Care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(Anesthesiology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intensive care, emergency)</a:t>
              </a:r>
            </a:p>
          </p:txBody>
        </p:sp>
        <p:sp>
          <p:nvSpPr>
            <p:cNvPr id="63" name="Rettangolo 62"/>
            <p:cNvSpPr/>
            <p:nvPr/>
          </p:nvSpPr>
          <p:spPr>
            <a:xfrm>
              <a:off x="7337846" y="4060970"/>
              <a:ext cx="2049860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Critical Care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(Anesthesiology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intensive care, emergency)</a:t>
              </a:r>
            </a:p>
          </p:txBody>
        </p:sp>
        <p:sp>
          <p:nvSpPr>
            <p:cNvPr id="65" name="Rettangolo 64"/>
            <p:cNvSpPr/>
            <p:nvPr/>
          </p:nvSpPr>
          <p:spPr>
            <a:xfrm>
              <a:off x="6295697" y="4059233"/>
              <a:ext cx="1043737" cy="10318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Pediatric practice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288182" y="5094833"/>
              <a:ext cx="2027987" cy="1031827"/>
              <a:chOff x="3217342" y="3303609"/>
              <a:chExt cx="2027987" cy="1031827"/>
            </a:xfrm>
          </p:grpSpPr>
          <p:sp>
            <p:nvSpPr>
              <p:cNvPr id="30" name="Rettangolo 29"/>
              <p:cNvSpPr/>
              <p:nvPr/>
            </p:nvSpPr>
            <p:spPr>
              <a:xfrm>
                <a:off x="3664982" y="3303609"/>
                <a:ext cx="1580347" cy="103182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Skeleton </a:t>
                </a:r>
              </a:p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(Orthopedics,</a:t>
                </a:r>
                <a:br>
                  <a:rPr lang="en-US" sz="1100" dirty="0">
                    <a:solidFill>
                      <a:schemeClr val="tx1"/>
                    </a:solidFill>
                  </a:rPr>
                </a:br>
                <a:r>
                  <a:rPr lang="en-US" sz="1100" dirty="0">
                    <a:solidFill>
                      <a:schemeClr val="tx1"/>
                    </a:solidFill>
                  </a:rPr>
                  <a:t>traumatology)</a:t>
                </a:r>
              </a:p>
            </p:txBody>
          </p:sp>
          <p:sp>
            <p:nvSpPr>
              <p:cNvPr id="33" name="Rettangolo 29"/>
              <p:cNvSpPr/>
              <p:nvPr/>
            </p:nvSpPr>
            <p:spPr>
              <a:xfrm>
                <a:off x="3217342" y="3303609"/>
                <a:ext cx="450000" cy="1031827"/>
              </a:xfrm>
              <a:prstGeom prst="rect">
                <a:avLst/>
              </a:prstGeom>
              <a:solidFill>
                <a:srgbClr val="FFCCCC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36000" rIns="3600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Transversal practice</a:t>
                </a:r>
              </a:p>
            </p:txBody>
          </p:sp>
        </p:grpSp>
        <p:sp>
          <p:nvSpPr>
            <p:cNvPr id="32" name="Rettangolo 31"/>
            <p:cNvSpPr/>
            <p:nvPr/>
          </p:nvSpPr>
          <p:spPr>
            <a:xfrm>
              <a:off x="2209804" y="3027406"/>
              <a:ext cx="2049860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Abdominal organs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(liver, kidney, intestine)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337888" y="3027406"/>
              <a:ext cx="2048206" cy="1032055"/>
              <a:chOff x="5228670" y="4335436"/>
              <a:chExt cx="2048206" cy="1032055"/>
            </a:xfrm>
          </p:grpSpPr>
          <p:sp>
            <p:nvSpPr>
              <p:cNvPr id="60" name="Rettangolo 59"/>
              <p:cNvSpPr/>
              <p:nvPr/>
            </p:nvSpPr>
            <p:spPr>
              <a:xfrm>
                <a:off x="5700076" y="4335436"/>
                <a:ext cx="1576800" cy="103182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Skeleton </a:t>
                </a:r>
              </a:p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(Orthopedics,</a:t>
                </a:r>
                <a:br>
                  <a:rPr lang="en-US" sz="1100" dirty="0">
                    <a:solidFill>
                      <a:schemeClr val="tx1"/>
                    </a:solidFill>
                  </a:rPr>
                </a:br>
                <a:r>
                  <a:rPr lang="en-US" sz="1100" dirty="0">
                    <a:solidFill>
                      <a:schemeClr val="tx1"/>
                    </a:solidFill>
                  </a:rPr>
                  <a:t>traumatology)</a:t>
                </a:r>
              </a:p>
            </p:txBody>
          </p:sp>
          <p:sp>
            <p:nvSpPr>
              <p:cNvPr id="35" name="Rettangolo 29"/>
              <p:cNvSpPr/>
              <p:nvPr/>
            </p:nvSpPr>
            <p:spPr>
              <a:xfrm>
                <a:off x="5228670" y="4335664"/>
                <a:ext cx="468000" cy="1031827"/>
              </a:xfrm>
              <a:prstGeom prst="rect">
                <a:avLst/>
              </a:prstGeom>
              <a:solidFill>
                <a:srgbClr val="FFCCCC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36000" rIns="3600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Transversal practice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5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70240" y="2991633"/>
            <a:ext cx="7188367" cy="3095481"/>
            <a:chOff x="685477" y="3303609"/>
            <a:chExt cx="8677620" cy="3095481"/>
          </a:xfrm>
        </p:grpSpPr>
        <p:sp>
          <p:nvSpPr>
            <p:cNvPr id="28" name="Rettangolo 27"/>
            <p:cNvSpPr/>
            <p:nvPr/>
          </p:nvSpPr>
          <p:spPr>
            <a:xfrm>
              <a:off x="685477" y="3303609"/>
              <a:ext cx="1247263" cy="10318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Family doctor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921361" y="3303609"/>
              <a:ext cx="2494527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Nervous system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(Neurology, neurosurgery)</a:t>
              </a:r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6889741" y="3303609"/>
              <a:ext cx="2471850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Head and neck organs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(ORL, ophthalmology)</a:t>
              </a: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4419769" y="3303609"/>
              <a:ext cx="2471850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Personality and cognition (Psychiatry, medical psychology)</a:t>
              </a:r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4404549" y="4335436"/>
              <a:ext cx="2471850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Nervous system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 (Neurology, neurosurgery)</a:t>
              </a:r>
            </a:p>
          </p:txBody>
        </p:sp>
        <p:sp>
          <p:nvSpPr>
            <p:cNvPr id="59" name="Rettangolo 58"/>
            <p:cNvSpPr/>
            <p:nvPr/>
          </p:nvSpPr>
          <p:spPr>
            <a:xfrm>
              <a:off x="6865061" y="5367263"/>
              <a:ext cx="2471850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Nervous system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(Neurology, neurosurgery)</a:t>
              </a:r>
            </a:p>
          </p:txBody>
        </p:sp>
        <p:sp>
          <p:nvSpPr>
            <p:cNvPr id="60" name="Rettangolo 59"/>
            <p:cNvSpPr/>
            <p:nvPr/>
          </p:nvSpPr>
          <p:spPr>
            <a:xfrm>
              <a:off x="685477" y="4335436"/>
              <a:ext cx="2471848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Head and neck organs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(ORL, ophthalmology)</a:t>
              </a:r>
            </a:p>
          </p:txBody>
        </p:sp>
        <p:sp>
          <p:nvSpPr>
            <p:cNvPr id="61" name="Rettangolo 60"/>
            <p:cNvSpPr/>
            <p:nvPr/>
          </p:nvSpPr>
          <p:spPr>
            <a:xfrm>
              <a:off x="3147626" y="5367263"/>
              <a:ext cx="2494528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Head and neck organs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(ORL, ophthalmology)</a:t>
              </a:r>
            </a:p>
          </p:txBody>
        </p:sp>
        <p:sp>
          <p:nvSpPr>
            <p:cNvPr id="62" name="Rettangolo 61"/>
            <p:cNvSpPr/>
            <p:nvPr/>
          </p:nvSpPr>
          <p:spPr>
            <a:xfrm>
              <a:off x="6879908" y="4335436"/>
              <a:ext cx="2483189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Personality and cognition (Psychiatry,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medical psychology)</a:t>
              </a:r>
            </a:p>
          </p:txBody>
        </p:sp>
        <p:sp>
          <p:nvSpPr>
            <p:cNvPr id="63" name="Rettangolo 62"/>
            <p:cNvSpPr/>
            <p:nvPr/>
          </p:nvSpPr>
          <p:spPr>
            <a:xfrm>
              <a:off x="685477" y="5367263"/>
              <a:ext cx="2471850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Personality and cognition (Psychiatry,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medical psychology)</a:t>
              </a:r>
            </a:p>
          </p:txBody>
        </p:sp>
        <p:sp>
          <p:nvSpPr>
            <p:cNvPr id="64" name="Rettangolo 63"/>
            <p:cNvSpPr/>
            <p:nvPr/>
          </p:nvSpPr>
          <p:spPr>
            <a:xfrm>
              <a:off x="3160386" y="4335436"/>
              <a:ext cx="1260292" cy="10318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Family doctor</a:t>
              </a:r>
            </a:p>
          </p:txBody>
        </p:sp>
        <p:sp>
          <p:nvSpPr>
            <p:cNvPr id="65" name="Rettangolo 64"/>
            <p:cNvSpPr/>
            <p:nvPr/>
          </p:nvSpPr>
          <p:spPr>
            <a:xfrm>
              <a:off x="5621619" y="5367263"/>
              <a:ext cx="1247263" cy="10318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Family doctor</a:t>
              </a:r>
            </a:p>
          </p:txBody>
        </p:sp>
      </p:grpSp>
      <p:sp>
        <p:nvSpPr>
          <p:cNvPr id="50" name="Content Placeholder 5"/>
          <p:cNvSpPr txBox="1">
            <a:spLocks/>
          </p:cNvSpPr>
          <p:nvPr/>
        </p:nvSpPr>
        <p:spPr>
          <a:xfrm>
            <a:off x="2186537" y="1296130"/>
            <a:ext cx="7229744" cy="9756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Forth semester: </a:t>
            </a:r>
            <a:r>
              <a:rPr lang="en-US" sz="1600" dirty="0"/>
              <a:t>Nervous system, personality and cognition</a:t>
            </a:r>
          </a:p>
          <a:p>
            <a:pPr marL="0" indent="0">
              <a:buNone/>
            </a:pPr>
            <a:endParaRPr lang="en-US" sz="1600" dirty="0"/>
          </a:p>
        </p:txBody>
      </p:sp>
      <p:grpSp>
        <p:nvGrpSpPr>
          <p:cNvPr id="48" name="Gruppo 32"/>
          <p:cNvGrpSpPr/>
          <p:nvPr/>
        </p:nvGrpSpPr>
        <p:grpSpPr>
          <a:xfrm>
            <a:off x="2186537" y="2052892"/>
            <a:ext cx="7218405" cy="317485"/>
            <a:chOff x="611560" y="1916832"/>
            <a:chExt cx="6048672" cy="288032"/>
          </a:xfrm>
          <a:solidFill>
            <a:schemeClr val="bg1"/>
          </a:solidFill>
        </p:grpSpPr>
        <p:sp>
          <p:nvSpPr>
            <p:cNvPr id="49" name="Rettangolo 33"/>
            <p:cNvSpPr/>
            <p:nvPr/>
          </p:nvSpPr>
          <p:spPr>
            <a:xfrm>
              <a:off x="61156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1" name="Rettangolo 34"/>
            <p:cNvSpPr/>
            <p:nvPr/>
          </p:nvSpPr>
          <p:spPr>
            <a:xfrm>
              <a:off x="104360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2" name="Rettangolo 35"/>
            <p:cNvSpPr/>
            <p:nvPr/>
          </p:nvSpPr>
          <p:spPr>
            <a:xfrm>
              <a:off x="147565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3" name="Rettangolo 36"/>
            <p:cNvSpPr/>
            <p:nvPr/>
          </p:nvSpPr>
          <p:spPr>
            <a:xfrm>
              <a:off x="190770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4" name="Rettangolo 37"/>
            <p:cNvSpPr/>
            <p:nvPr/>
          </p:nvSpPr>
          <p:spPr>
            <a:xfrm>
              <a:off x="2339752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5" name="Rettangolo 38"/>
            <p:cNvSpPr/>
            <p:nvPr/>
          </p:nvSpPr>
          <p:spPr>
            <a:xfrm>
              <a:off x="277180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6" name="Rettangolo 39"/>
            <p:cNvSpPr/>
            <p:nvPr/>
          </p:nvSpPr>
          <p:spPr>
            <a:xfrm>
              <a:off x="320384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7" name="Rettangolo 40"/>
            <p:cNvSpPr/>
            <p:nvPr/>
          </p:nvSpPr>
          <p:spPr>
            <a:xfrm>
              <a:off x="363589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8" name="Rettangolo 41"/>
            <p:cNvSpPr/>
            <p:nvPr/>
          </p:nvSpPr>
          <p:spPr>
            <a:xfrm>
              <a:off x="406794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6" name="Rettangolo 42"/>
            <p:cNvSpPr/>
            <p:nvPr/>
          </p:nvSpPr>
          <p:spPr>
            <a:xfrm>
              <a:off x="4499992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7" name="Rettangolo 43"/>
            <p:cNvSpPr/>
            <p:nvPr/>
          </p:nvSpPr>
          <p:spPr>
            <a:xfrm>
              <a:off x="493204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68" name="Rettangolo 44"/>
            <p:cNvSpPr/>
            <p:nvPr/>
          </p:nvSpPr>
          <p:spPr>
            <a:xfrm>
              <a:off x="536408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9" name="Rettangolo 45"/>
            <p:cNvSpPr/>
            <p:nvPr/>
          </p:nvSpPr>
          <p:spPr>
            <a:xfrm>
              <a:off x="579613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70" name="Rettangolo 46"/>
            <p:cNvSpPr/>
            <p:nvPr/>
          </p:nvSpPr>
          <p:spPr>
            <a:xfrm>
              <a:off x="622818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14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2718204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5"/>
          <p:cNvSpPr txBox="1">
            <a:spLocks/>
          </p:cNvSpPr>
          <p:nvPr/>
        </p:nvSpPr>
        <p:spPr>
          <a:xfrm>
            <a:off x="2186538" y="1296260"/>
            <a:ext cx="7229744" cy="3863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53" dirty="0"/>
              <a:t>Modules and topics</a:t>
            </a:r>
          </a:p>
        </p:txBody>
      </p:sp>
      <p:sp>
        <p:nvSpPr>
          <p:cNvPr id="63" name="CasellaDiTesto 62"/>
          <p:cNvSpPr txBox="1"/>
          <p:nvPr/>
        </p:nvSpPr>
        <p:spPr>
          <a:xfrm rot="16200000">
            <a:off x="4657195" y="2455874"/>
            <a:ext cx="2727415" cy="276995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Women – </a:t>
            </a:r>
            <a:r>
              <a:rPr lang="en-US" sz="1200" dirty="0" err="1">
                <a:latin typeface="+mj-lt"/>
              </a:rPr>
              <a:t>Gyneco</a:t>
            </a:r>
            <a:r>
              <a:rPr lang="en-US" sz="1200" dirty="0">
                <a:latin typeface="+mj-lt"/>
              </a:rPr>
              <a:t>., obstetrics 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61" name="CasellaDiTesto 60"/>
          <p:cNvSpPr txBox="1"/>
          <p:nvPr/>
        </p:nvSpPr>
        <p:spPr>
          <a:xfrm rot="16200000">
            <a:off x="6549243" y="2376097"/>
            <a:ext cx="2702303" cy="461661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+mj-lt"/>
              </a:rPr>
              <a:t>Critical care – </a:t>
            </a:r>
            <a:r>
              <a:rPr lang="en-US" sz="1200" dirty="0" err="1">
                <a:solidFill>
                  <a:prstClr val="black"/>
                </a:solidFill>
                <a:latin typeface="+mj-lt"/>
              </a:rPr>
              <a:t>Anesthesiol</a:t>
            </a:r>
            <a:r>
              <a:rPr lang="en-US" sz="1200" dirty="0">
                <a:solidFill>
                  <a:prstClr val="black"/>
                </a:solidFill>
                <a:latin typeface="+mj-lt"/>
              </a:rPr>
              <a:t>., intensive care, emergency</a:t>
            </a:r>
          </a:p>
        </p:txBody>
      </p:sp>
      <p:sp>
        <p:nvSpPr>
          <p:cNvPr id="57" name="CasellaDiTesto 56"/>
          <p:cNvSpPr txBox="1"/>
          <p:nvPr/>
        </p:nvSpPr>
        <p:spPr>
          <a:xfrm rot="16200000">
            <a:off x="3247578" y="2455876"/>
            <a:ext cx="2727411" cy="276995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solidFill>
                  <a:schemeClr val="dk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Homeostasis – </a:t>
            </a:r>
            <a:r>
              <a:rPr lang="en-US" sz="1200" dirty="0" err="1">
                <a:solidFill>
                  <a:schemeClr val="dk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Respira</a:t>
            </a:r>
            <a:r>
              <a:rPr lang="en-US" sz="1200" dirty="0">
                <a:solidFill>
                  <a:schemeClr val="dk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en-US" sz="1200" dirty="0" err="1">
                <a:solidFill>
                  <a:schemeClr val="dk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 err="1">
                <a:latin typeface="+mj-lt"/>
              </a:rPr>
              <a:t>ephrol</a:t>
            </a:r>
            <a:r>
              <a:rPr lang="en-US" sz="1200" dirty="0">
                <a:latin typeface="+mj-lt"/>
              </a:rPr>
              <a:t>. </a:t>
            </a:r>
          </a:p>
        </p:txBody>
      </p:sp>
      <p:sp>
        <p:nvSpPr>
          <p:cNvPr id="59" name="CasellaDiTesto 58"/>
          <p:cNvSpPr txBox="1"/>
          <p:nvPr/>
        </p:nvSpPr>
        <p:spPr>
          <a:xfrm rot="16200000">
            <a:off x="5596943" y="2363544"/>
            <a:ext cx="2727409" cy="461661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Abdominal organs – Digest.sys., </a:t>
            </a:r>
            <a:r>
              <a:rPr lang="en-US" sz="1200" dirty="0" err="1">
                <a:latin typeface="+mj-lt"/>
              </a:rPr>
              <a:t>urolo</a:t>
            </a:r>
            <a:r>
              <a:rPr lang="en-US" sz="1200" dirty="0">
                <a:latin typeface="+mj-lt"/>
              </a:rPr>
              <a:t>. </a:t>
            </a:r>
          </a:p>
        </p:txBody>
      </p:sp>
      <p:sp>
        <p:nvSpPr>
          <p:cNvPr id="65" name="CasellaDiTesto 64"/>
          <p:cNvSpPr txBox="1"/>
          <p:nvPr/>
        </p:nvSpPr>
        <p:spPr>
          <a:xfrm rot="16200000">
            <a:off x="7006561" y="2363540"/>
            <a:ext cx="2727416" cy="461661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Nervous system – Neurol., neurosurgery</a:t>
            </a:r>
          </a:p>
        </p:txBody>
      </p:sp>
      <p:sp>
        <p:nvSpPr>
          <p:cNvPr id="67" name="CasellaDiTesto 66"/>
          <p:cNvSpPr txBox="1"/>
          <p:nvPr/>
        </p:nvSpPr>
        <p:spPr>
          <a:xfrm rot="16200000">
            <a:off x="7958862" y="2376097"/>
            <a:ext cx="2702303" cy="461661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Personality and cognition – Psychiatry, psychology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4546132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5489740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6433348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7376956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8320564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9264168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820776" y="4388403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3820776" y="4667989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3820776" y="5506747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3820776" y="6065919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3820776" y="4947575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257769" y="4024038"/>
            <a:ext cx="3745144" cy="2764855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marL="201614" indent="-201614">
              <a:spcBef>
                <a:spcPts val="500"/>
              </a:spcBef>
              <a:buFont typeface="+mj-lt"/>
              <a:buAutoNum type="arabicPeriod"/>
              <a:tabLst>
                <a:tab pos="176214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Family medicine / patient care / quality &amp; safety </a:t>
            </a:r>
          </a:p>
          <a:p>
            <a:pPr marL="201614" indent="-201614">
              <a:spcBef>
                <a:spcPts val="500"/>
              </a:spcBef>
              <a:buFont typeface="+mj-lt"/>
              <a:buAutoNum type="arabicPeriod"/>
              <a:tabLst>
                <a:tab pos="176214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Pathology </a:t>
            </a:r>
          </a:p>
          <a:p>
            <a:pPr marL="201613" indent="-201613">
              <a:spcBef>
                <a:spcPts val="500"/>
              </a:spcBef>
              <a:buFont typeface="+mj-lt"/>
              <a:buAutoNum type="arabicPeriod"/>
              <a:tabLst>
                <a:tab pos="87313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Infective medicine / travel medicine </a:t>
            </a:r>
          </a:p>
          <a:p>
            <a:pPr marL="201613" indent="-201613">
              <a:spcBef>
                <a:spcPts val="500"/>
              </a:spcBef>
              <a:buFont typeface="+mj-lt"/>
              <a:buAutoNum type="arabicPeriod"/>
              <a:tabLst>
                <a:tab pos="87313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Oncology</a:t>
            </a:r>
          </a:p>
          <a:p>
            <a:pPr marL="201613" indent="-201613">
              <a:spcBef>
                <a:spcPts val="500"/>
              </a:spcBef>
              <a:buFont typeface="+mj-lt"/>
              <a:buAutoNum type="arabicPeriod"/>
              <a:tabLst>
                <a:tab pos="87313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Imaging </a:t>
            </a:r>
          </a:p>
          <a:p>
            <a:pPr marL="201613" indent="-201613">
              <a:spcBef>
                <a:spcPts val="500"/>
              </a:spcBef>
              <a:buFont typeface="+mj-lt"/>
              <a:buAutoNum type="arabicPeriod"/>
              <a:tabLst>
                <a:tab pos="87313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Pharmacology / toxicology </a:t>
            </a:r>
          </a:p>
          <a:p>
            <a:pPr marL="201613" indent="-201613">
              <a:spcBef>
                <a:spcPts val="500"/>
              </a:spcBef>
              <a:buFont typeface="+mj-lt"/>
              <a:buAutoNum type="arabicPeriod"/>
              <a:tabLst>
                <a:tab pos="87313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Public Health / ethics / insurance medicine</a:t>
            </a:r>
          </a:p>
          <a:p>
            <a:pPr marL="201613" indent="-201613">
              <a:spcBef>
                <a:spcPts val="500"/>
              </a:spcBef>
              <a:buFont typeface="+mj-lt"/>
              <a:buAutoNum type="arabicPeriod"/>
              <a:tabLst>
                <a:tab pos="87313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Geriatrics</a:t>
            </a:r>
          </a:p>
          <a:p>
            <a:pPr marL="201613" indent="-201613">
              <a:spcBef>
                <a:spcPts val="500"/>
              </a:spcBef>
              <a:buFont typeface="+mj-lt"/>
              <a:buAutoNum type="arabicPeriod"/>
              <a:tabLst>
                <a:tab pos="87313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Palliative care</a:t>
            </a:r>
          </a:p>
          <a:p>
            <a:pPr marL="201613" indent="-201613">
              <a:spcBef>
                <a:spcPts val="500"/>
              </a:spcBef>
              <a:buFont typeface="+mj-lt"/>
              <a:buAutoNum type="arabicPeriod"/>
              <a:tabLst>
                <a:tab pos="87313" algn="l"/>
              </a:tabLst>
            </a:pPr>
            <a:r>
              <a:rPr lang="en-US" sz="1200" dirty="0">
                <a:solidFill>
                  <a:prstClr val="black"/>
                </a:solidFill>
                <a:latin typeface="+mn-lt"/>
              </a:rPr>
              <a:t>Doctor-Patient Communication</a:t>
            </a:r>
          </a:p>
          <a:p>
            <a:pPr marL="201614" indent="-201614">
              <a:spcBef>
                <a:spcPts val="500"/>
              </a:spcBef>
              <a:buFont typeface="+mj-lt"/>
              <a:buAutoNum type="arabicPeriod"/>
              <a:tabLst>
                <a:tab pos="176214" algn="l"/>
              </a:tabLst>
            </a:pP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4" name="Fumetto 1 53"/>
          <p:cNvSpPr/>
          <p:nvPr/>
        </p:nvSpPr>
        <p:spPr>
          <a:xfrm>
            <a:off x="2186536" y="1930027"/>
            <a:ext cx="1490148" cy="539042"/>
          </a:xfrm>
          <a:prstGeom prst="wedgeRectCallout">
            <a:avLst>
              <a:gd name="adj1" fmla="val 66713"/>
              <a:gd name="adj2" fmla="val 33720"/>
            </a:avLst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Vertical responsibility (modules)</a:t>
            </a:r>
          </a:p>
        </p:txBody>
      </p:sp>
      <p:sp>
        <p:nvSpPr>
          <p:cNvPr id="55" name="Fumetto 1 54"/>
          <p:cNvSpPr/>
          <p:nvPr/>
        </p:nvSpPr>
        <p:spPr>
          <a:xfrm>
            <a:off x="2194680" y="2740653"/>
            <a:ext cx="1136943" cy="475234"/>
          </a:xfrm>
          <a:prstGeom prst="wedgeRectCallout">
            <a:avLst>
              <a:gd name="adj1" fmla="val -10726"/>
              <a:gd name="adj2" fmla="val 10132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Transversal topics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3820776" y="4108817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8" name="Rettangolo 67"/>
          <p:cNvSpPr/>
          <p:nvPr/>
        </p:nvSpPr>
        <p:spPr>
          <a:xfrm>
            <a:off x="3820776" y="5227161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3" name="CasellaDiTesto 52"/>
          <p:cNvSpPr txBox="1"/>
          <p:nvPr/>
        </p:nvSpPr>
        <p:spPr>
          <a:xfrm rot="16200000">
            <a:off x="2777710" y="2455880"/>
            <a:ext cx="2727402" cy="276995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Circulation – </a:t>
            </a:r>
            <a:r>
              <a:rPr lang="en-US" sz="1200" dirty="0" err="1">
                <a:latin typeface="+mj-lt"/>
              </a:rPr>
              <a:t>Cardiol</a:t>
            </a:r>
            <a:r>
              <a:rPr lang="en-US" sz="1200" dirty="0">
                <a:latin typeface="+mj-lt"/>
              </a:rPr>
              <a:t>., </a:t>
            </a:r>
            <a:r>
              <a:rPr lang="en-US" sz="1200" dirty="0" err="1">
                <a:latin typeface="+mj-lt"/>
              </a:rPr>
              <a:t>angiol</a:t>
            </a:r>
            <a:r>
              <a:rPr lang="en-US" sz="1200" dirty="0">
                <a:latin typeface="+mj-lt"/>
              </a:rPr>
              <a:t>. 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8" name="CasellaDiTesto 57"/>
          <p:cNvSpPr txBox="1"/>
          <p:nvPr/>
        </p:nvSpPr>
        <p:spPr>
          <a:xfrm rot="16200000">
            <a:off x="3730008" y="2376100"/>
            <a:ext cx="2702296" cy="461661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Immune disorders – </a:t>
            </a:r>
            <a:r>
              <a:rPr lang="en-US" sz="1200" dirty="0" err="1">
                <a:latin typeface="+mj-lt"/>
              </a:rPr>
              <a:t>Immuno</a:t>
            </a:r>
            <a:r>
              <a:rPr lang="en-US" sz="1200" dirty="0">
                <a:latin typeface="+mj-lt"/>
              </a:rPr>
              <a:t>, </a:t>
            </a:r>
            <a:r>
              <a:rPr lang="en-US" sz="1200" dirty="0" err="1">
                <a:latin typeface="+mj-lt"/>
              </a:rPr>
              <a:t>rheuma</a:t>
            </a:r>
            <a:r>
              <a:rPr lang="en-US" sz="1200" dirty="0">
                <a:latin typeface="+mj-lt"/>
              </a:rPr>
              <a:t>, </a:t>
            </a:r>
            <a:r>
              <a:rPr lang="en-US" sz="1200" dirty="0" err="1">
                <a:latin typeface="+mj-lt"/>
              </a:rPr>
              <a:t>dermato</a:t>
            </a:r>
            <a:endParaRPr lang="en-US" sz="1200" dirty="0">
              <a:latin typeface="+mj-lt"/>
            </a:endParaRPr>
          </a:p>
        </p:txBody>
      </p:sp>
      <p:sp>
        <p:nvSpPr>
          <p:cNvPr id="60" name="CasellaDiTesto 59"/>
          <p:cNvSpPr txBox="1"/>
          <p:nvPr/>
        </p:nvSpPr>
        <p:spPr>
          <a:xfrm rot="16200000">
            <a:off x="6066816" y="2455876"/>
            <a:ext cx="2727411" cy="276995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Skeleton – </a:t>
            </a:r>
            <a:r>
              <a:rPr lang="en-US" sz="1200" dirty="0" err="1">
                <a:latin typeface="+mj-lt"/>
              </a:rPr>
              <a:t>Orthoped</a:t>
            </a:r>
            <a:r>
              <a:rPr lang="en-US" sz="1200" dirty="0">
                <a:latin typeface="+mj-lt"/>
              </a:rPr>
              <a:t>., </a:t>
            </a:r>
            <a:r>
              <a:rPr lang="en-US" sz="1200" dirty="0" err="1">
                <a:latin typeface="+mj-lt"/>
              </a:rPr>
              <a:t>traumatol</a:t>
            </a:r>
            <a:r>
              <a:rPr lang="en-US" sz="1200" dirty="0">
                <a:latin typeface="+mj-lt"/>
              </a:rPr>
              <a:t>. </a:t>
            </a:r>
          </a:p>
        </p:txBody>
      </p:sp>
      <p:sp>
        <p:nvSpPr>
          <p:cNvPr id="62" name="CasellaDiTesto 61"/>
          <p:cNvSpPr txBox="1"/>
          <p:nvPr/>
        </p:nvSpPr>
        <p:spPr>
          <a:xfrm rot="16200000">
            <a:off x="4187322" y="2455874"/>
            <a:ext cx="2727415" cy="276995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Children and adolescent – Pediatrics 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64" name="CasellaDiTesto 63"/>
          <p:cNvSpPr txBox="1"/>
          <p:nvPr/>
        </p:nvSpPr>
        <p:spPr>
          <a:xfrm rot="16200000">
            <a:off x="5127068" y="2363541"/>
            <a:ext cx="2727416" cy="461661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Circulating cells and signaling – </a:t>
            </a:r>
            <a:r>
              <a:rPr lang="en-US" sz="1200" dirty="0" err="1">
                <a:latin typeface="+mj-lt"/>
              </a:rPr>
              <a:t>Endocr</a:t>
            </a:r>
            <a:r>
              <a:rPr lang="en-US" sz="1200" dirty="0">
                <a:latin typeface="+mj-lt"/>
              </a:rPr>
              <a:t>., </a:t>
            </a:r>
            <a:r>
              <a:rPr lang="en-US" sz="1200" dirty="0" err="1">
                <a:latin typeface="+mj-lt"/>
              </a:rPr>
              <a:t>hematol</a:t>
            </a:r>
            <a:r>
              <a:rPr lang="en-US" sz="1200" dirty="0">
                <a:latin typeface="+mj-lt"/>
              </a:rPr>
              <a:t>. 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66" name="CasellaDiTesto 65"/>
          <p:cNvSpPr txBox="1"/>
          <p:nvPr/>
        </p:nvSpPr>
        <p:spPr>
          <a:xfrm rot="16200000">
            <a:off x="7398478" y="2377919"/>
            <a:ext cx="2883326" cy="276995"/>
          </a:xfrm>
          <a:prstGeom prst="rect">
            <a:avLst/>
          </a:prstGeom>
          <a:noFill/>
          <a:ln>
            <a:noFill/>
          </a:ln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>
                <a:latin typeface="+mj-lt"/>
              </a:rPr>
              <a:t>Head and neck organs – ORL, </a:t>
            </a:r>
            <a:r>
              <a:rPr lang="en-US" sz="1200" dirty="0" err="1">
                <a:latin typeface="+mj-lt"/>
              </a:rPr>
              <a:t>ophthal</a:t>
            </a:r>
            <a:r>
              <a:rPr lang="en-US" sz="1200" dirty="0">
                <a:latin typeface="+mj-lt"/>
              </a:rPr>
              <a:t>. 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6" name="Rettangolo 67"/>
          <p:cNvSpPr/>
          <p:nvPr/>
        </p:nvSpPr>
        <p:spPr>
          <a:xfrm>
            <a:off x="3820776" y="5786333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5" name="Rettangolo 67"/>
          <p:cNvSpPr/>
          <p:nvPr/>
        </p:nvSpPr>
        <p:spPr>
          <a:xfrm>
            <a:off x="3820776" y="6345503"/>
            <a:ext cx="5711948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2" name="Rettangolo 71"/>
          <p:cNvSpPr/>
          <p:nvPr/>
        </p:nvSpPr>
        <p:spPr>
          <a:xfrm>
            <a:off x="6905152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3" name="Rettangolo 72"/>
          <p:cNvSpPr/>
          <p:nvPr/>
        </p:nvSpPr>
        <p:spPr>
          <a:xfrm>
            <a:off x="7848760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8792368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Rettangolo 70"/>
          <p:cNvSpPr/>
          <p:nvPr/>
        </p:nvSpPr>
        <p:spPr>
          <a:xfrm>
            <a:off x="5961544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Rettangolo 69"/>
          <p:cNvSpPr/>
          <p:nvPr/>
        </p:nvSpPr>
        <p:spPr>
          <a:xfrm>
            <a:off x="5017936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4074328" y="4011507"/>
            <a:ext cx="144000" cy="25560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6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2186537" y="1296130"/>
            <a:ext cx="7229744" cy="38632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Structure of the week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688199" y="1913094"/>
            <a:ext cx="8045737" cy="48829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00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Theoretical lessons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2h theory on transversal topics, all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2h theory multidisciplinary on module themes, all 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4h theory on the module themes, 3 groups</a:t>
            </a:r>
          </a:p>
          <a:p>
            <a:pPr marL="0" indent="0" defTabSz="342000">
              <a:lnSpc>
                <a:spcPts val="1700"/>
              </a:lnSpc>
              <a:spcBef>
                <a:spcPts val="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Practice oriented teaching activity (groups of 8 students)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4h of clinical case discussions or practical exercises on the module themes</a:t>
            </a:r>
          </a:p>
          <a:p>
            <a:pPr marL="34200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cases covering major diseases and prepared according to PROFILES: Situation as starting point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half-day individual preparation of own case portfolio</a:t>
            </a:r>
          </a:p>
          <a:p>
            <a:pPr marL="342000" indent="0" defTabSz="342000">
              <a:lnSpc>
                <a:spcPts val="1700"/>
              </a:lnSpc>
              <a:spcBef>
                <a:spcPts val="0"/>
              </a:spcBef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Clinical activity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1.5  days of clinical activity at the hospital, 2 students with a Senior physician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Assessment and feedback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1h assessment and feedback at the end of each week, 3 groups</a:t>
            </a:r>
          </a:p>
          <a:p>
            <a:pPr marL="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Optional courses</a:t>
            </a:r>
          </a:p>
          <a:p>
            <a:pPr defTabSz="342000">
              <a:lnSpc>
                <a:spcPts val="17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 optional courses of choice per semester, each course consists in 12h of lectures and practice</a:t>
            </a:r>
          </a:p>
          <a:p>
            <a:pPr marL="0" indent="0" defTabSz="342000">
              <a:lnSpc>
                <a:spcPts val="1700"/>
              </a:lnSpc>
              <a:spcBef>
                <a:spcPts val="0"/>
              </a:spcBef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2 half-days individual study </a:t>
            </a:r>
          </a:p>
          <a:p>
            <a:pPr marL="0" indent="0" defTabSz="342000">
              <a:lnSpc>
                <a:spcPts val="1700"/>
              </a:lnSpc>
              <a:spcBef>
                <a:spcPts val="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000">
              <a:lnSpc>
                <a:spcPts val="17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16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</p:nvPr>
        </p:nvGraphicFramePr>
        <p:xfrm>
          <a:off x="2097017" y="2051050"/>
          <a:ext cx="7452000" cy="447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781">
                <a:tc>
                  <a:txBody>
                    <a:bodyPr/>
                    <a:lstStyle/>
                    <a:p>
                      <a:pPr algn="ctr"/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Monday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Tuesday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Wednesday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Thursday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Friday</a:t>
                      </a:r>
                      <a:endParaRPr lang="de-CH" sz="9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/>
                        <a:t>08:30</a:t>
                      </a:r>
                      <a:r>
                        <a:rPr lang="de-CH" sz="900" b="1" baseline="0" dirty="0"/>
                        <a:t> – 09:15</a:t>
                      </a:r>
                    </a:p>
                    <a:p>
                      <a:pPr algn="ctr"/>
                      <a:r>
                        <a:rPr lang="de-CH" sz="900" b="1" baseline="0" dirty="0"/>
                        <a:t>09:30 – 10:15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/>
                        <a:t>10:30</a:t>
                      </a:r>
                      <a:r>
                        <a:rPr lang="de-CH" sz="900" b="1" baseline="0" dirty="0"/>
                        <a:t> – 11:15</a:t>
                      </a:r>
                    </a:p>
                    <a:p>
                      <a:pPr algn="ctr"/>
                      <a:r>
                        <a:rPr lang="de-CH" sz="900" b="1" baseline="0" dirty="0"/>
                        <a:t>11:30 – 12:15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19">
                <a:tc>
                  <a:txBody>
                    <a:bodyPr/>
                    <a:lstStyle/>
                    <a:p>
                      <a:pPr algn="ctr"/>
                      <a:r>
                        <a:rPr lang="it-CH" sz="900" b="1" dirty="0"/>
                        <a:t>12:15 – 13:30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/>
                        <a:t>13:30</a:t>
                      </a:r>
                      <a:r>
                        <a:rPr lang="de-CH" sz="900" b="1" baseline="0" dirty="0"/>
                        <a:t> – 14:15</a:t>
                      </a:r>
                    </a:p>
                    <a:p>
                      <a:pPr algn="ctr"/>
                      <a:r>
                        <a:rPr lang="de-CH" sz="900" b="1" baseline="0" dirty="0"/>
                        <a:t>14:30 – 15:15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/>
                        <a:t>15:30</a:t>
                      </a:r>
                      <a:r>
                        <a:rPr lang="de-CH" sz="900" b="1" baseline="0" dirty="0"/>
                        <a:t> – 16:15</a:t>
                      </a:r>
                    </a:p>
                    <a:p>
                      <a:pPr algn="ctr"/>
                      <a:r>
                        <a:rPr lang="de-CH" sz="900" b="1" baseline="0" dirty="0"/>
                        <a:t>16:30 – 17:15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  <p:sp>
        <p:nvSpPr>
          <p:cNvPr id="6" name="Rectangle 5"/>
          <p:cNvSpPr/>
          <p:nvPr/>
        </p:nvSpPr>
        <p:spPr>
          <a:xfrm>
            <a:off x="3080667" y="2413370"/>
            <a:ext cx="1267200" cy="9432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Theoretical lessons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Transversal themes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(all)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1350" y="3389414"/>
            <a:ext cx="1267200" cy="9432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Discussion of clinical cases or practical exercises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Module theme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(in groups of 8)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80667" y="3389414"/>
            <a:ext cx="1267200" cy="943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Theoretical lessons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Multidisciplinary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(all)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71350" y="2413370"/>
            <a:ext cx="1267200" cy="9432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Theoretical lessons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Module theme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(3 groups)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80182" y="2413370"/>
            <a:ext cx="1267200" cy="9432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Clinical activity at hospital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(2 students with a Senior)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0667" y="5565005"/>
            <a:ext cx="1267200" cy="9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ea typeface="Calibri"/>
                <a:cs typeface="Times New Roman"/>
              </a:rPr>
              <a:t>Optional subjects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80182" y="3389414"/>
            <a:ext cx="1267200" cy="9432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Clinical activity at hospital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(2 students with a Senior)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0182" y="5565005"/>
            <a:ext cx="1267200" cy="9432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Clinical activity at hospital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(2 students with a Senior)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80182" y="4599924"/>
            <a:ext cx="1267200" cy="9432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Clinical activity at hospital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(2 students with a Senior)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9513" y="3389414"/>
            <a:ext cx="1267200" cy="9432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Clinical activity at hospital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(2 students with a Senior)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79513" y="2413370"/>
            <a:ext cx="1267200" cy="943200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Clinical activity at hospital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(2 students with a Senior)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79513" y="4599923"/>
            <a:ext cx="1267200" cy="1906713"/>
          </a:xfrm>
          <a:prstGeom prst="rect">
            <a:avLst/>
          </a:prstGeom>
          <a:solidFill>
            <a:srgbClr val="FD7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Case preparation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(individually at hospital)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66886" y="2413370"/>
            <a:ext cx="1267200" cy="9432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Theoretical lessons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Module theme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(3 groups)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66886" y="3389414"/>
            <a:ext cx="1267200" cy="9432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Discussion of clinical cases or practical exercises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Module theme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(in groups of 8)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71350" y="4599924"/>
            <a:ext cx="1267200" cy="190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Individual study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68456" y="5093612"/>
            <a:ext cx="1260000" cy="1416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Individual study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89561" y="4596897"/>
            <a:ext cx="1267200" cy="9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ea typeface="Calibri"/>
                <a:cs typeface="Times New Roman"/>
              </a:rPr>
              <a:t>Optional subjects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249451" y="4585426"/>
            <a:ext cx="1296000" cy="50400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Assessment and feedback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DF109A2-660A-D997-7C4C-A5B5B9D29D3E}"/>
              </a:ext>
            </a:extLst>
          </p:cNvPr>
          <p:cNvSpPr txBox="1">
            <a:spLocks/>
          </p:cNvSpPr>
          <p:nvPr/>
        </p:nvSpPr>
        <p:spPr>
          <a:xfrm>
            <a:off x="2186537" y="1296130"/>
            <a:ext cx="7229744" cy="4876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Typical week of 1</a:t>
            </a:r>
            <a:r>
              <a:rPr lang="en-US" sz="1600" baseline="30000" dirty="0"/>
              <a:t>st</a:t>
            </a:r>
            <a:r>
              <a:rPr lang="en-US" sz="1600" dirty="0"/>
              <a:t> year MMED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34812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</p:nvPr>
        </p:nvGraphicFramePr>
        <p:xfrm>
          <a:off x="2097017" y="2051050"/>
          <a:ext cx="7452000" cy="447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781">
                <a:tc>
                  <a:txBody>
                    <a:bodyPr/>
                    <a:lstStyle/>
                    <a:p>
                      <a:pPr algn="ctr"/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Monday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Tuesday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Wednesday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Thursday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 err="1"/>
                        <a:t>Friday</a:t>
                      </a:r>
                      <a:endParaRPr lang="de-CH" sz="9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/>
                        <a:t>08:30</a:t>
                      </a:r>
                      <a:r>
                        <a:rPr lang="de-CH" sz="900" b="1" baseline="0" dirty="0"/>
                        <a:t> – 09:15</a:t>
                      </a:r>
                    </a:p>
                    <a:p>
                      <a:pPr algn="ctr"/>
                      <a:r>
                        <a:rPr lang="de-CH" sz="900" b="1" baseline="0" dirty="0"/>
                        <a:t>09:30 – 10:15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/>
                        <a:t>10:30</a:t>
                      </a:r>
                      <a:r>
                        <a:rPr lang="de-CH" sz="900" b="1" baseline="0" dirty="0"/>
                        <a:t> – 11:15</a:t>
                      </a:r>
                    </a:p>
                    <a:p>
                      <a:pPr algn="ctr"/>
                      <a:r>
                        <a:rPr lang="de-CH" sz="900" b="1" baseline="0" dirty="0"/>
                        <a:t>11:30 – 12:15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19">
                <a:tc>
                  <a:txBody>
                    <a:bodyPr/>
                    <a:lstStyle/>
                    <a:p>
                      <a:pPr algn="ctr"/>
                      <a:r>
                        <a:rPr lang="it-CH" sz="900" b="1" dirty="0"/>
                        <a:t>12:15 – 13:30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/>
                        <a:t>13:30</a:t>
                      </a:r>
                      <a:r>
                        <a:rPr lang="de-CH" sz="900" b="1" baseline="0" dirty="0"/>
                        <a:t> – 14:15</a:t>
                      </a:r>
                    </a:p>
                    <a:p>
                      <a:pPr algn="ctr"/>
                      <a:r>
                        <a:rPr lang="de-CH" sz="900" b="1" baseline="0" dirty="0"/>
                        <a:t>14:30 – 15:15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de-CH" sz="900" b="1" dirty="0"/>
                        <a:t>15:30</a:t>
                      </a:r>
                      <a:r>
                        <a:rPr lang="de-CH" sz="900" b="1" baseline="0" dirty="0"/>
                        <a:t> – 16:15</a:t>
                      </a:r>
                    </a:p>
                    <a:p>
                      <a:pPr algn="ctr"/>
                      <a:r>
                        <a:rPr lang="de-CH" sz="900" b="1" baseline="0" dirty="0"/>
                        <a:t>16:30 – 17:15</a:t>
                      </a:r>
                      <a:endParaRPr lang="it-CH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  <p:sp>
        <p:nvSpPr>
          <p:cNvPr id="6" name="Rectangle 5"/>
          <p:cNvSpPr/>
          <p:nvPr/>
        </p:nvSpPr>
        <p:spPr>
          <a:xfrm>
            <a:off x="3080667" y="2413370"/>
            <a:ext cx="1267200" cy="9432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Theoretical lessons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Transversal themes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(all)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0667" y="4599924"/>
            <a:ext cx="1267200" cy="9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ea typeface="Calibri"/>
                <a:cs typeface="Times New Roman"/>
              </a:rPr>
              <a:t>Optional subjects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380550" y="3389414"/>
            <a:ext cx="1267200" cy="9432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Discussion of clinical cases or practical exercises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Module theme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(in groups of 8)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80667" y="3389414"/>
            <a:ext cx="1267200" cy="943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Theoretical lessons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Multidisciplinary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(all)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0550" y="2413370"/>
            <a:ext cx="1267200" cy="9432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Theoretical lessons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Module theme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(3 groups)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74958" y="2413370"/>
            <a:ext cx="2566531" cy="4094835"/>
            <a:chOff x="4380182" y="2413370"/>
            <a:chExt cx="2566531" cy="4094835"/>
          </a:xfrm>
        </p:grpSpPr>
        <p:sp>
          <p:nvSpPr>
            <p:cNvPr id="11" name="Rectangle 10"/>
            <p:cNvSpPr/>
            <p:nvPr/>
          </p:nvSpPr>
          <p:spPr>
            <a:xfrm>
              <a:off x="4380182" y="2413370"/>
              <a:ext cx="1267200" cy="943200"/>
            </a:xfrm>
            <a:prstGeom prst="rect">
              <a:avLst/>
            </a:prstGeom>
            <a:solidFill>
              <a:srgbClr val="FD7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Clinical activity at hospital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(2 students with a Senior)</a:t>
              </a:r>
              <a:endParaRPr lang="en-US" sz="9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80182" y="3389414"/>
              <a:ext cx="1267200" cy="943200"/>
            </a:xfrm>
            <a:prstGeom prst="rect">
              <a:avLst/>
            </a:prstGeom>
            <a:solidFill>
              <a:srgbClr val="FD7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Clinical activity at hospital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(2 students with a Senior)</a:t>
              </a:r>
              <a:endParaRPr lang="en-US" sz="9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80182" y="5565005"/>
              <a:ext cx="1267200" cy="943200"/>
            </a:xfrm>
            <a:prstGeom prst="rect">
              <a:avLst/>
            </a:prstGeom>
            <a:solidFill>
              <a:srgbClr val="FD7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Clinical activity at hospital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(2 students with a Senior)</a:t>
              </a:r>
              <a:endParaRPr lang="en-US" sz="9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80182" y="4599924"/>
              <a:ext cx="1267200" cy="943200"/>
            </a:xfrm>
            <a:prstGeom prst="rect">
              <a:avLst/>
            </a:prstGeom>
            <a:solidFill>
              <a:srgbClr val="FD7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Clinical activity at hospital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(2 students with a Senior)</a:t>
              </a:r>
              <a:endParaRPr lang="en-US" sz="9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79513" y="3389414"/>
              <a:ext cx="1267200" cy="943200"/>
            </a:xfrm>
            <a:prstGeom prst="rect">
              <a:avLst/>
            </a:prstGeom>
            <a:solidFill>
              <a:srgbClr val="FD7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Clinical activity at hospital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(2 students with a Senior)</a:t>
              </a:r>
              <a:endParaRPr lang="en-US" sz="9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79513" y="2413370"/>
              <a:ext cx="1267200" cy="943200"/>
            </a:xfrm>
            <a:prstGeom prst="rect">
              <a:avLst/>
            </a:prstGeom>
            <a:solidFill>
              <a:srgbClr val="FD7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Clinical activity at hospital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(2 students with a Senior)</a:t>
              </a:r>
              <a:endParaRPr lang="en-US" sz="9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79513" y="4599923"/>
              <a:ext cx="1267200" cy="1908281"/>
            </a:xfrm>
            <a:prstGeom prst="rect">
              <a:avLst/>
            </a:prstGeom>
            <a:solidFill>
              <a:srgbClr val="FD7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Case preparation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(individually at hospital)</a:t>
              </a:r>
              <a:endParaRPr lang="en-US" sz="90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676086" y="2413370"/>
            <a:ext cx="1267200" cy="9432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Theoretical lessons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Module theme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(3 groups)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76086" y="3389414"/>
            <a:ext cx="1267200" cy="9432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Discussion of clinical cases or practical exercises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Module theme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(in groups of 8)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80550" y="4599923"/>
            <a:ext cx="1267200" cy="1908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Individual study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76086" y="5086343"/>
            <a:ext cx="1267200" cy="1433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Individual study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59256" y="4583093"/>
            <a:ext cx="1296000" cy="50400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Assessment and feedback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84058" y="5571405"/>
            <a:ext cx="1267200" cy="9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ea typeface="Calibri"/>
                <a:cs typeface="Times New Roman"/>
              </a:rPr>
              <a:t>Optional subjects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8C70B96A-A4B6-7782-4061-85327DE3930D}"/>
              </a:ext>
            </a:extLst>
          </p:cNvPr>
          <p:cNvSpPr txBox="1">
            <a:spLocks/>
          </p:cNvSpPr>
          <p:nvPr/>
        </p:nvSpPr>
        <p:spPr>
          <a:xfrm>
            <a:off x="2186537" y="1296130"/>
            <a:ext cx="7229744" cy="4876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Typical week of 2</a:t>
            </a:r>
            <a:r>
              <a:rPr lang="en-US" sz="1600" baseline="30000" dirty="0"/>
              <a:t>nd</a:t>
            </a:r>
            <a:r>
              <a:rPr lang="en-US" sz="1600" dirty="0"/>
              <a:t> year MMED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8618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5. Semester – Elective term (E.T.)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66BB13-0B11-D349-8F3F-59C914829D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60228" y="15429"/>
            <a:ext cx="1179429" cy="12610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06082" y="3448353"/>
            <a:ext cx="3507152" cy="735994"/>
          </a:xfrm>
          <a:prstGeom prst="roundRect">
            <a:avLst/>
          </a:prstGeom>
          <a:solidFill>
            <a:srgbClr val="FD79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 months mandatory </a:t>
            </a:r>
            <a:r>
              <a:rPr lang="en-CH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Between August and February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B008FD-F5FF-2D3C-9D5A-9CF0DFC7C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799" y="1884844"/>
            <a:ext cx="5260489" cy="473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0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2195513" y="1312362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sz="1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281" indent="-171427" algn="l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857136" indent="-171427" algn="l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199990" indent="-171427" algn="l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1542844" indent="-171427" algn="l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1885762" indent="-171433" algn="l" defTabSz="68573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27" indent="-171433" algn="l" defTabSz="68573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493" indent="-171433" algn="l" defTabSz="68573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59" indent="-171433" algn="l" defTabSz="68573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dirty="0"/>
              <a:t>6. Semester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8DFFE8-B292-2C7A-A981-5CEF415F2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868" y="1636711"/>
            <a:ext cx="7593769" cy="493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30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2"/>
          <p:cNvSpPr txBox="1">
            <a:spLocks/>
          </p:cNvSpPr>
          <p:nvPr/>
        </p:nvSpPr>
        <p:spPr>
          <a:xfrm>
            <a:off x="2170898" y="2348133"/>
            <a:ext cx="7540275" cy="74066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897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altLang="it-CH" sz="4000" i="1" dirty="0"/>
              <a:t>Thank you!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898" y="3088797"/>
            <a:ext cx="7386931" cy="352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7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/>
          </p:cNvSpPr>
          <p:nvPr/>
        </p:nvSpPr>
        <p:spPr>
          <a:xfrm>
            <a:off x="1728216" y="2047978"/>
            <a:ext cx="7846870" cy="41129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000" indent="-342000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Train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outstanding physicians</a:t>
            </a:r>
          </a:p>
          <a:p>
            <a:pPr marL="342000" indent="-342000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Train medical students for the federal medical licensing examination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adequately and rigorously </a:t>
            </a:r>
          </a:p>
          <a:p>
            <a:pPr marL="342000" indent="-342000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Offer an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innovative, attractive and motivating model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which includes:</a:t>
            </a:r>
          </a:p>
          <a:p>
            <a:pPr marL="742050" lvl="1" indent="-342000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 lot of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clinical practice</a:t>
            </a:r>
            <a:r>
              <a:rPr lang="en-GB" sz="1600" dirty="0"/>
              <a:t>, discussion of clinical cases and practical exercises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050" lvl="1" indent="-342000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Working groups, constant and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regular contact with professors</a:t>
            </a:r>
          </a:p>
          <a:p>
            <a:pPr marL="742050" lvl="1" indent="-342000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Curriculum based on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«PROFILES»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186536" y="1296130"/>
            <a:ext cx="7379999" cy="379736"/>
          </a:xfrm>
        </p:spPr>
        <p:txBody>
          <a:bodyPr>
            <a:normAutofit/>
          </a:bodyPr>
          <a:lstStyle/>
          <a:p>
            <a:r>
              <a:rPr lang="en-US" dirty="0"/>
              <a:t>Master of Medicine’s – Primary aims</a:t>
            </a:r>
          </a:p>
          <a:p>
            <a:endParaRPr lang="it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327425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1792224" y="2036488"/>
            <a:ext cx="7771460" cy="3809823"/>
          </a:xfrm>
        </p:spPr>
        <p:txBody>
          <a:bodyPr>
            <a:noAutofit/>
          </a:bodyPr>
          <a:lstStyle/>
          <a:p>
            <a:pPr marL="377979" indent="-37797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Interact with and see many patients</a:t>
            </a:r>
          </a:p>
          <a:p>
            <a:pPr marL="377979" indent="-37797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Theoretical and practical lessons focused on priorities </a:t>
            </a:r>
          </a:p>
          <a:p>
            <a:pPr marL="377979" indent="-37797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Peer-assisted learning with senior physicians</a:t>
            </a:r>
          </a:p>
          <a:p>
            <a:pPr marL="377979" indent="-37797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Building a portfolio of in depth analysis of actual clinical cases </a:t>
            </a:r>
          </a:p>
          <a:p>
            <a:pPr marL="377979" indent="-37797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Interactive small groups</a:t>
            </a:r>
          </a:p>
          <a:p>
            <a:pPr marL="377979" indent="-37797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Learning by doing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186536" y="1296130"/>
            <a:ext cx="7379999" cy="3797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/>
              <a:t>Educational principles of the model</a:t>
            </a:r>
          </a:p>
          <a:p>
            <a:endParaRPr lang="en-US" sz="15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981" y="4289196"/>
            <a:ext cx="3353943" cy="22359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513" y="4290438"/>
            <a:ext cx="3356875" cy="2234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252600" y="6396326"/>
            <a:ext cx="348792" cy="128832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9376" y="6396326"/>
            <a:ext cx="348792" cy="128832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EOC</a:t>
            </a: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</p:spPr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205742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5"/>
          </p:nvPr>
        </p:nvSpPr>
        <p:spPr>
          <a:xfrm>
            <a:off x="2188499" y="1981119"/>
            <a:ext cx="5336907" cy="45037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b="1" dirty="0"/>
              <a:t>Proximity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Proximity to professors, clinical days student tutor ratio 2:1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b="1" dirty="0"/>
              <a:t>Practice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Practice oriented training </a:t>
            </a:r>
            <a:r>
              <a:rPr lang="en-US" dirty="0">
                <a:solidFill>
                  <a:prstClr val="black"/>
                </a:solidFill>
              </a:rPr>
              <a:t>in small groups</a:t>
            </a:r>
            <a:r>
              <a:rPr lang="en-US" dirty="0"/>
              <a:t> (bed-side teaching, simulated patients and high-tech simulations)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b="1" dirty="0"/>
              <a:t>Profiles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Curriculum fully adapted and inspired to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b="1" dirty="0"/>
              <a:t>Promotion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Possibility to start a Dr. med. or MD-PhD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b="1" dirty="0"/>
              <a:t>Personal: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dirty="0"/>
              <a:t>Personalized curriculum with various optional courses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b="1" dirty="0"/>
              <a:t>Research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Research integrated in clinical modules and in optional courses</a:t>
            </a:r>
          </a:p>
        </p:txBody>
      </p:sp>
      <p:pic>
        <p:nvPicPr>
          <p:cNvPr id="7" name="Immagine 2">
            <a:hlinkClick r:id="rId3"/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64" b="-1"/>
          <a:stretch/>
        </p:blipFill>
        <p:spPr>
          <a:xfrm>
            <a:off x="5612525" y="3783724"/>
            <a:ext cx="1247963" cy="277688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2186536" y="1296130"/>
            <a:ext cx="7379999" cy="3797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/>
              <a:t>Our unique selling points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584" y="3163615"/>
            <a:ext cx="2649581" cy="26495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099" y="5480213"/>
            <a:ext cx="792082" cy="792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101" y="6272295"/>
            <a:ext cx="1103586" cy="336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dirty="0"/>
              <a:t>Profiles</a:t>
            </a:r>
          </a:p>
        </p:txBody>
      </p:sp>
    </p:spTree>
    <p:extLst>
      <p:ext uri="{BB962C8B-B14F-4D97-AF65-F5344CB8AC3E}">
        <p14:creationId xmlns:p14="http://schemas.microsoft.com/office/powerpoint/2010/main" val="215416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egnaposto contenuto 2"/>
          <p:cNvSpPr txBox="1">
            <a:spLocks/>
          </p:cNvSpPr>
          <p:nvPr/>
        </p:nvSpPr>
        <p:spPr>
          <a:xfrm>
            <a:off x="1746503" y="1980000"/>
            <a:ext cx="7820032" cy="463908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Each of the first 4 semesters consist of modules, transversal topics and 2 special weeks</a:t>
            </a:r>
          </a:p>
          <a:p>
            <a:pPr marL="342000" indent="-342000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Modules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sem.: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Circulation, homeostasis, immune disorders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sem.: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Women and Children, circulating cells and signaling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sem.: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Emergency and surgical approach, transversal practice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sem.: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Nervous system, personality and cognition</a:t>
            </a:r>
            <a:b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Transversal topics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throughout al 4 semesters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Family medicine, Pathology, Infectious disease, Oncology, Imaging, Pharmacology / toxicology, Public health, Palliative care, Geriatrics and Doctor-patient communication</a:t>
            </a:r>
          </a:p>
          <a:p>
            <a:pPr marL="742050" lvl="1" indent="-342000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Special weeks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sem.: 2 weeks of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general introduction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sem.: 2 weeks of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bench to bedside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sem.: 2 weeks of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pediatric practice</a:t>
            </a:r>
          </a:p>
          <a:p>
            <a:pPr marL="742050" lvl="1" indent="-34200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5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sem.: 2 weeks of training at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family doctor practice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2186536" y="1296130"/>
            <a:ext cx="7379999" cy="3797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/>
              <a:t>Curriculum: General structure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413242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1861470" y="2028925"/>
            <a:ext cx="7764311" cy="4450532"/>
          </a:xfrm>
        </p:spPr>
        <p:txBody>
          <a:bodyPr>
            <a:noAutofit/>
          </a:bodyPr>
          <a:lstStyle/>
          <a:p>
            <a:pPr indent="358775">
              <a:lnSpc>
                <a:spcPts val="1700"/>
              </a:lnSpc>
              <a:spcBef>
                <a:spcPts val="0"/>
              </a:spcBef>
            </a:pPr>
            <a:r>
              <a:rPr lang="en-US" sz="1400" b="1" dirty="0"/>
              <a:t>1</a:t>
            </a:r>
            <a:r>
              <a:rPr lang="en-US" sz="1400" b="1" baseline="30000" dirty="0"/>
              <a:t>st</a:t>
            </a:r>
            <a:r>
              <a:rPr lang="en-US" sz="1400" b="1" dirty="0"/>
              <a:t> semester – General introduction</a:t>
            </a:r>
            <a:endParaRPr lang="it-CH" sz="1400" b="1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Team building with professors</a:t>
            </a:r>
            <a:endParaRPr lang="it-CH" sz="1400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Introduction to transversal topics</a:t>
            </a:r>
            <a:endParaRPr lang="it-CH" sz="1400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Ticino health care system</a:t>
            </a:r>
            <a:endParaRPr lang="it-CH" sz="1400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Invasive maneuvers, minor surgery: theory and practice</a:t>
            </a:r>
            <a:endParaRPr lang="it-CH" sz="1400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CH" sz="1400" dirty="0"/>
              <a:t>Interprofessionality</a:t>
            </a:r>
          </a:p>
          <a:p>
            <a:pPr lvl="0" indent="358775">
              <a:lnSpc>
                <a:spcPts val="1700"/>
              </a:lnSpc>
              <a:spcBef>
                <a:spcPts val="600"/>
              </a:spcBef>
            </a:pPr>
            <a:r>
              <a:rPr lang="en-US" sz="1400" b="1" dirty="0"/>
              <a:t>2</a:t>
            </a:r>
            <a:r>
              <a:rPr lang="en-US" sz="1400" b="1" baseline="30000" dirty="0"/>
              <a:t>nd</a:t>
            </a:r>
            <a:r>
              <a:rPr lang="en-US" sz="1400" b="1" dirty="0"/>
              <a:t> semester – Bench to bedside  </a:t>
            </a:r>
            <a:endParaRPr lang="it-CH" sz="1400" b="1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Basic teaching of research activity</a:t>
            </a:r>
            <a:endParaRPr lang="it-CH" sz="1400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Medical research in Ticino: institutes, research fields and possibilities</a:t>
            </a:r>
            <a:endParaRPr lang="it-CH" sz="1400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Introduction and discussion on the Master Thesis</a:t>
            </a:r>
            <a:endParaRPr lang="it-CH" sz="1400" dirty="0"/>
          </a:p>
          <a:p>
            <a:pPr lvl="0" indent="358775">
              <a:lnSpc>
                <a:spcPts val="1700"/>
              </a:lnSpc>
              <a:spcBef>
                <a:spcPts val="600"/>
              </a:spcBef>
            </a:pPr>
            <a:r>
              <a:rPr lang="en-US" sz="1400" b="1" dirty="0"/>
              <a:t>3</a:t>
            </a:r>
            <a:r>
              <a:rPr lang="en-US" sz="1400" b="1" baseline="30000" dirty="0"/>
              <a:t>rd</a:t>
            </a:r>
            <a:r>
              <a:rPr lang="en-US" sz="1400" b="1" dirty="0"/>
              <a:t> semester - Pediatric practice (rotation of 3 groups) </a:t>
            </a:r>
            <a:endParaRPr lang="it-CH" sz="1400" b="1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Students perform, in groups of 2, a full time 2-weeks internship in pediatric practices</a:t>
            </a:r>
            <a:endParaRPr lang="it-CH" sz="1400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12-36 collaborating pediatricians will be specially trained to provide dynamic, high-quality teaching</a:t>
            </a:r>
            <a:endParaRPr lang="it-CH" sz="1400" dirty="0"/>
          </a:p>
          <a:p>
            <a:pPr lvl="0" indent="358775">
              <a:lnSpc>
                <a:spcPts val="1700"/>
              </a:lnSpc>
              <a:spcBef>
                <a:spcPts val="600"/>
              </a:spcBef>
            </a:pPr>
            <a:r>
              <a:rPr lang="en-US" sz="1400" b="1" dirty="0"/>
              <a:t>4</a:t>
            </a:r>
            <a:r>
              <a:rPr lang="en-US" sz="1400" b="1" baseline="30000" dirty="0"/>
              <a:t>th</a:t>
            </a:r>
            <a:r>
              <a:rPr lang="en-US" sz="1400" b="1" dirty="0"/>
              <a:t> semester - Family doctor practice (rotation of 3 groups) </a:t>
            </a:r>
            <a:endParaRPr lang="it-CH" sz="1400" b="1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Students perform, in groups of 2, a full time 2-weeks internship at a family doctor practice (General practitioner) </a:t>
            </a:r>
            <a:endParaRPr lang="it-CH" sz="1400" dirty="0"/>
          </a:p>
          <a:p>
            <a:pPr marL="342000" lvl="1" indent="-34200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12-36 collaborating family doctors will be specially trained to provide dynamic, high-quality teaching</a:t>
            </a:r>
            <a:endParaRPr lang="it-CH" sz="1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186537" y="1296130"/>
            <a:ext cx="4911847" cy="3086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“2 special weeks” program</a:t>
            </a:r>
            <a:endParaRPr lang="en-GB" sz="1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116503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tangolo 39"/>
          <p:cNvSpPr/>
          <p:nvPr/>
        </p:nvSpPr>
        <p:spPr>
          <a:xfrm rot="16200000">
            <a:off x="4474193" y="3896632"/>
            <a:ext cx="1428684" cy="533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Holidays</a:t>
            </a:r>
          </a:p>
        </p:txBody>
      </p:sp>
      <p:sp>
        <p:nvSpPr>
          <p:cNvPr id="27" name="Rettangolo 26"/>
          <p:cNvSpPr/>
          <p:nvPr/>
        </p:nvSpPr>
        <p:spPr>
          <a:xfrm rot="16200000">
            <a:off x="4511894" y="2322431"/>
            <a:ext cx="1428684" cy="533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Holidays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2230392" y="5023325"/>
            <a:ext cx="3666417" cy="140733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Elective term (6 months)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6806036" y="5023325"/>
            <a:ext cx="900000" cy="1407339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Complementary topics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2718192" y="1874927"/>
            <a:ext cx="2281956" cy="1428684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Clinical semester 1</a:t>
            </a:r>
          </a:p>
          <a:p>
            <a:pPr algn="ctr"/>
            <a:r>
              <a:rPr lang="en-US" sz="1300" dirty="0">
                <a:solidFill>
                  <a:srgbClr val="000000"/>
                </a:solidFill>
              </a:rPr>
              <a:t>Circulation, homeostasis and immune disorders</a:t>
            </a:r>
          </a:p>
        </p:txBody>
      </p:sp>
      <p:sp>
        <p:nvSpPr>
          <p:cNvPr id="32" name="Rettangolo 31"/>
          <p:cNvSpPr/>
          <p:nvPr/>
        </p:nvSpPr>
        <p:spPr>
          <a:xfrm rot="16200000">
            <a:off x="1751558" y="2330515"/>
            <a:ext cx="1428684" cy="51750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300" dirty="0">
                <a:solidFill>
                  <a:schemeClr val="tx1"/>
                </a:solidFill>
              </a:rPr>
              <a:t> General</a:t>
            </a:r>
          </a:p>
          <a:p>
            <a:pPr algn="ctr">
              <a:lnSpc>
                <a:spcPct val="75000"/>
              </a:lnSpc>
            </a:pPr>
            <a:r>
              <a:rPr lang="en-US" sz="1300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3" name="Rettangolo 32"/>
          <p:cNvSpPr/>
          <p:nvPr/>
        </p:nvSpPr>
        <p:spPr>
          <a:xfrm rot="16200000">
            <a:off x="4962892" y="2373174"/>
            <a:ext cx="1428684" cy="432189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Exams</a:t>
            </a:r>
          </a:p>
        </p:txBody>
      </p:sp>
      <p:sp>
        <p:nvSpPr>
          <p:cNvPr id="34" name="Rettangolo 33"/>
          <p:cNvSpPr/>
          <p:nvPr/>
        </p:nvSpPr>
        <p:spPr>
          <a:xfrm rot="16200000">
            <a:off x="8579322" y="2373174"/>
            <a:ext cx="1428684" cy="432189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Exams</a:t>
            </a:r>
          </a:p>
        </p:txBody>
      </p:sp>
      <p:sp>
        <p:nvSpPr>
          <p:cNvPr id="35" name="Rettangolo 34"/>
          <p:cNvSpPr/>
          <p:nvPr/>
        </p:nvSpPr>
        <p:spPr>
          <a:xfrm rot="16200000">
            <a:off x="8579320" y="3947372"/>
            <a:ext cx="1428687" cy="432189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Exams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6407520" y="3449125"/>
            <a:ext cx="1188000" cy="1428686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Clinical semester 4</a:t>
            </a:r>
          </a:p>
          <a:p>
            <a:pPr algn="ctr"/>
            <a:r>
              <a:rPr lang="en-US" sz="1300" dirty="0">
                <a:solidFill>
                  <a:srgbClr val="000000"/>
                </a:solidFill>
              </a:rPr>
              <a:t>Nervous system, personality and cognition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3013603" y="3449123"/>
            <a:ext cx="1915253" cy="1428685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Clinical semester 3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</a:rPr>
              <a:t>Emergency and surgical approach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6200000">
            <a:off x="4949084" y="3947374"/>
            <a:ext cx="1428684" cy="432189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Exams</a:t>
            </a:r>
          </a:p>
        </p:txBody>
      </p:sp>
      <p:sp>
        <p:nvSpPr>
          <p:cNvPr id="41" name="Rettangolo 40"/>
          <p:cNvSpPr/>
          <p:nvPr/>
        </p:nvSpPr>
        <p:spPr>
          <a:xfrm rot="16200000">
            <a:off x="1252961" y="3896632"/>
            <a:ext cx="1428684" cy="533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Holidays</a:t>
            </a:r>
          </a:p>
        </p:txBody>
      </p:sp>
      <p:sp>
        <p:nvSpPr>
          <p:cNvPr id="42" name="Rettangolo 41"/>
          <p:cNvSpPr/>
          <p:nvPr/>
        </p:nvSpPr>
        <p:spPr>
          <a:xfrm rot="16200000">
            <a:off x="7300980" y="2330008"/>
            <a:ext cx="1428684" cy="5185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300" dirty="0">
                <a:solidFill>
                  <a:schemeClr val="tx1"/>
                </a:solidFill>
              </a:rPr>
              <a:t>Bench to bedside</a:t>
            </a:r>
          </a:p>
        </p:txBody>
      </p:sp>
      <p:sp>
        <p:nvSpPr>
          <p:cNvPr id="43" name="Rettangolo 42"/>
          <p:cNvSpPr/>
          <p:nvPr/>
        </p:nvSpPr>
        <p:spPr>
          <a:xfrm rot="16200000">
            <a:off x="5423985" y="3904711"/>
            <a:ext cx="1428684" cy="51750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300" dirty="0">
                <a:solidFill>
                  <a:schemeClr val="tx1"/>
                </a:solidFill>
              </a:rPr>
              <a:t>Family doctor</a:t>
            </a:r>
          </a:p>
        </p:txBody>
      </p:sp>
      <p:sp>
        <p:nvSpPr>
          <p:cNvPr id="44" name="Rettangolo 43"/>
          <p:cNvSpPr/>
          <p:nvPr/>
        </p:nvSpPr>
        <p:spPr>
          <a:xfrm rot="16200000">
            <a:off x="1751558" y="3904712"/>
            <a:ext cx="1428684" cy="51750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300" dirty="0">
                <a:solidFill>
                  <a:schemeClr val="tx1"/>
                </a:solidFill>
              </a:rPr>
              <a:t>Pediatric practice</a:t>
            </a:r>
          </a:p>
        </p:txBody>
      </p:sp>
      <p:sp>
        <p:nvSpPr>
          <p:cNvPr id="45" name="Rettangolo 44"/>
          <p:cNvSpPr/>
          <p:nvPr/>
        </p:nvSpPr>
        <p:spPr>
          <a:xfrm rot="16200000">
            <a:off x="1259886" y="5460157"/>
            <a:ext cx="1407339" cy="533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Holidays</a:t>
            </a:r>
          </a:p>
        </p:txBody>
      </p:sp>
      <p:sp>
        <p:nvSpPr>
          <p:cNvPr id="46" name="Rettangolo 45"/>
          <p:cNvSpPr/>
          <p:nvPr/>
        </p:nvSpPr>
        <p:spPr>
          <a:xfrm rot="16200000">
            <a:off x="5462270" y="5460155"/>
            <a:ext cx="1407334" cy="533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Holidays</a:t>
            </a:r>
          </a:p>
        </p:txBody>
      </p:sp>
      <p:sp>
        <p:nvSpPr>
          <p:cNvPr id="47" name="Rettangolo 46"/>
          <p:cNvSpPr/>
          <p:nvPr/>
        </p:nvSpPr>
        <p:spPr>
          <a:xfrm rot="16200000">
            <a:off x="8610614" y="5510900"/>
            <a:ext cx="1407339" cy="432189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Exams</a:t>
            </a:r>
          </a:p>
        </p:txBody>
      </p:sp>
      <p:sp>
        <p:nvSpPr>
          <p:cNvPr id="29" name="Rettangolo 28"/>
          <p:cNvSpPr/>
          <p:nvPr/>
        </p:nvSpPr>
        <p:spPr>
          <a:xfrm rot="16200000">
            <a:off x="5886926" y="5519543"/>
            <a:ext cx="1407337" cy="414902"/>
          </a:xfrm>
          <a:prstGeom prst="rect">
            <a:avLst/>
          </a:prstGeom>
          <a:solidFill>
            <a:srgbClr val="FD79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Master thesis</a:t>
            </a:r>
          </a:p>
        </p:txBody>
      </p:sp>
      <p:sp>
        <p:nvSpPr>
          <p:cNvPr id="25" name="Content Placeholder 5"/>
          <p:cNvSpPr txBox="1">
            <a:spLocks/>
          </p:cNvSpPr>
          <p:nvPr/>
        </p:nvSpPr>
        <p:spPr>
          <a:xfrm>
            <a:off x="2186537" y="1296130"/>
            <a:ext cx="4911847" cy="3086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500" dirty="0"/>
              <a:t>Curriculum: General structure</a:t>
            </a:r>
          </a:p>
        </p:txBody>
      </p:sp>
      <p:sp>
        <p:nvSpPr>
          <p:cNvPr id="26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</p:spPr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  <p:sp>
        <p:nvSpPr>
          <p:cNvPr id="48" name="Rettangolo 36"/>
          <p:cNvSpPr/>
          <p:nvPr/>
        </p:nvSpPr>
        <p:spPr>
          <a:xfrm>
            <a:off x="5888100" y="1874926"/>
            <a:ext cx="1584000" cy="1428684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Clinical semester 2</a:t>
            </a:r>
          </a:p>
          <a:p>
            <a:pPr algn="ctr"/>
            <a:r>
              <a:rPr lang="en-US" sz="1300" dirty="0">
                <a:solidFill>
                  <a:srgbClr val="000000"/>
                </a:solidFill>
              </a:rPr>
              <a:t>Women and Children, circulating cells and signaling</a:t>
            </a:r>
          </a:p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49" name="Rettangolo 36"/>
          <p:cNvSpPr/>
          <p:nvPr/>
        </p:nvSpPr>
        <p:spPr>
          <a:xfrm>
            <a:off x="8274031" y="1874926"/>
            <a:ext cx="792000" cy="1428684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Clinical semester 2</a:t>
            </a:r>
          </a:p>
          <a:p>
            <a:pPr algn="ctr"/>
            <a:r>
              <a:rPr lang="en-US" sz="1100" dirty="0" err="1">
                <a:solidFill>
                  <a:srgbClr val="000000"/>
                </a:solidFill>
              </a:rPr>
              <a:t>Continu-ing</a:t>
            </a:r>
            <a:endParaRPr lang="en-US" sz="1100" dirty="0">
              <a:solidFill>
                <a:srgbClr val="000000"/>
              </a:solidFill>
            </a:endParaRPr>
          </a:p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37" name="Rettangolo 29"/>
          <p:cNvSpPr/>
          <p:nvPr/>
        </p:nvSpPr>
        <p:spPr>
          <a:xfrm>
            <a:off x="7983412" y="5023325"/>
            <a:ext cx="1116000" cy="140733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Repetition and training for federal exam</a:t>
            </a:r>
          </a:p>
        </p:txBody>
      </p:sp>
      <p:sp>
        <p:nvSpPr>
          <p:cNvPr id="50" name="Rettangolo 26"/>
          <p:cNvSpPr/>
          <p:nvPr/>
        </p:nvSpPr>
        <p:spPr>
          <a:xfrm rot="16200000">
            <a:off x="6897146" y="2445269"/>
            <a:ext cx="142868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Easter Holidays</a:t>
            </a:r>
          </a:p>
        </p:txBody>
      </p:sp>
      <p:sp>
        <p:nvSpPr>
          <p:cNvPr id="51" name="Rettangolo 26"/>
          <p:cNvSpPr/>
          <p:nvPr/>
        </p:nvSpPr>
        <p:spPr>
          <a:xfrm rot="16200000">
            <a:off x="7024482" y="4019467"/>
            <a:ext cx="1428684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Easter Holidays</a:t>
            </a:r>
          </a:p>
        </p:txBody>
      </p:sp>
      <p:sp>
        <p:nvSpPr>
          <p:cNvPr id="52" name="Rettangolo 26"/>
          <p:cNvSpPr/>
          <p:nvPr/>
        </p:nvSpPr>
        <p:spPr>
          <a:xfrm rot="16200000">
            <a:off x="7143034" y="5583126"/>
            <a:ext cx="14076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Easter Holidays</a:t>
            </a:r>
          </a:p>
        </p:txBody>
      </p:sp>
      <p:sp>
        <p:nvSpPr>
          <p:cNvPr id="53" name="Rettangolo 35"/>
          <p:cNvSpPr/>
          <p:nvPr/>
        </p:nvSpPr>
        <p:spPr>
          <a:xfrm>
            <a:off x="7889102" y="3449123"/>
            <a:ext cx="1188000" cy="1428686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Clinical semester 4</a:t>
            </a:r>
          </a:p>
          <a:p>
            <a:pPr algn="ctr"/>
            <a:r>
              <a:rPr lang="en-US" sz="1300" dirty="0">
                <a:solidFill>
                  <a:srgbClr val="000000"/>
                </a:solidFill>
              </a:rPr>
              <a:t>Nervous system, personality and cognition</a:t>
            </a:r>
          </a:p>
        </p:txBody>
      </p:sp>
      <p:sp>
        <p:nvSpPr>
          <p:cNvPr id="2" name="Rettangolo 43">
            <a:extLst>
              <a:ext uri="{FF2B5EF4-FFF2-40B4-BE49-F238E27FC236}">
                <a16:creationId xmlns:a16="http://schemas.microsoft.com/office/drawing/2014/main" id="{CAFD5269-0946-5BAD-EBA6-56805D1CBAFE}"/>
              </a:ext>
            </a:extLst>
          </p:cNvPr>
          <p:cNvSpPr/>
          <p:nvPr/>
        </p:nvSpPr>
        <p:spPr>
          <a:xfrm rot="16200000">
            <a:off x="2180210" y="3983465"/>
            <a:ext cx="1428684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300" dirty="0">
                <a:solidFill>
                  <a:schemeClr val="tx1"/>
                </a:solidFill>
              </a:rPr>
              <a:t>Transversal practice</a:t>
            </a:r>
          </a:p>
        </p:txBody>
      </p:sp>
    </p:spTree>
    <p:extLst>
      <p:ext uri="{BB962C8B-B14F-4D97-AF65-F5344CB8AC3E}">
        <p14:creationId xmlns:p14="http://schemas.microsoft.com/office/powerpoint/2010/main" val="360832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contenuto 2"/>
          <p:cNvSpPr txBox="1">
            <a:spLocks/>
          </p:cNvSpPr>
          <p:nvPr/>
        </p:nvSpPr>
        <p:spPr>
          <a:xfrm>
            <a:off x="1737360" y="1980000"/>
            <a:ext cx="7928498" cy="34713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</a:rPr>
              <a:t>Starting from the first semester, simulations of the federal exams will be performed regularly.</a:t>
            </a:r>
          </a:p>
          <a:p>
            <a:pPr marL="342000" indent="-342000">
              <a:lnSpc>
                <a:spcPts val="1800"/>
              </a:lnSpc>
              <a:spcBef>
                <a:spcPts val="0"/>
              </a:spcBef>
            </a:pPr>
            <a:r>
              <a:rPr lang="en-US" sz="1500" dirty="0"/>
              <a:t>The exams focus on the main topics of the previous semester</a:t>
            </a:r>
          </a:p>
          <a:p>
            <a:pPr marL="342000" indent="-342000">
              <a:lnSpc>
                <a:spcPts val="1800"/>
              </a:lnSpc>
              <a:spcBef>
                <a:spcPts val="0"/>
              </a:spcBef>
            </a:pPr>
            <a:r>
              <a:rPr lang="en-US" sz="1500" dirty="0">
                <a:solidFill>
                  <a:srgbClr val="000000"/>
                </a:solidFill>
              </a:rPr>
              <a:t>Exams will include </a:t>
            </a:r>
            <a:r>
              <a:rPr lang="en-US" sz="1500" dirty="0"/>
              <a:t> </a:t>
            </a:r>
          </a:p>
          <a:p>
            <a:pPr marL="742050" lvl="2" indent="-3420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500" dirty="0"/>
              <a:t>Multiple choice (MC)</a:t>
            </a:r>
          </a:p>
          <a:p>
            <a:pPr marL="742050" lvl="2" indent="-342000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500" dirty="0"/>
              <a:t>Simulated practical examination with actors (OSCE)</a:t>
            </a:r>
          </a:p>
          <a:p>
            <a:pPr marL="342000" indent="-342000">
              <a:lnSpc>
                <a:spcPts val="1800"/>
              </a:lnSpc>
              <a:spcBef>
                <a:spcPts val="0"/>
              </a:spcBef>
            </a:pPr>
            <a:r>
              <a:rPr lang="en-US" sz="1500" dirty="0">
                <a:solidFill>
                  <a:srgbClr val="000000"/>
                </a:solidFill>
              </a:rPr>
              <a:t>MC exams: after each clinical semester (1. </a:t>
            </a:r>
            <a:r>
              <a:rPr lang="en-CH" sz="1500" dirty="0">
                <a:solidFill>
                  <a:srgbClr val="000000"/>
                </a:solidFill>
              </a:rPr>
              <a:t>–</a:t>
            </a:r>
            <a:r>
              <a:rPr lang="en-US" sz="1500" dirty="0">
                <a:solidFill>
                  <a:srgbClr val="000000"/>
                </a:solidFill>
              </a:rPr>
              <a:t> 4 semester) and at the end of the 6. semester</a:t>
            </a:r>
          </a:p>
          <a:p>
            <a:pPr marL="342000" indent="-342000">
              <a:lnSpc>
                <a:spcPts val="1800"/>
              </a:lnSpc>
              <a:spcBef>
                <a:spcPts val="0"/>
              </a:spcBef>
            </a:pPr>
            <a:r>
              <a:rPr lang="en-US" sz="1500" dirty="0">
                <a:solidFill>
                  <a:srgbClr val="000000"/>
                </a:solidFill>
              </a:rPr>
              <a:t>OSCE exams: after each clinical year (1. and 2. year) and at the end of the 6. semester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186537" y="1296130"/>
            <a:ext cx="4911847" cy="3086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Exams</a:t>
            </a:r>
            <a:endParaRPr lang="en-GB" sz="1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</p:spTree>
    <p:extLst>
      <p:ext uri="{BB962C8B-B14F-4D97-AF65-F5344CB8AC3E}">
        <p14:creationId xmlns:p14="http://schemas.microsoft.com/office/powerpoint/2010/main" val="71578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o 32"/>
          <p:cNvGrpSpPr/>
          <p:nvPr/>
        </p:nvGrpSpPr>
        <p:grpSpPr>
          <a:xfrm>
            <a:off x="2197876" y="2051050"/>
            <a:ext cx="7218405" cy="317485"/>
            <a:chOff x="611560" y="1916832"/>
            <a:chExt cx="6048672" cy="288032"/>
          </a:xfrm>
          <a:solidFill>
            <a:schemeClr val="bg1"/>
          </a:solidFill>
        </p:grpSpPr>
        <p:sp>
          <p:nvSpPr>
            <p:cNvPr id="34" name="Rettangolo 33"/>
            <p:cNvSpPr/>
            <p:nvPr/>
          </p:nvSpPr>
          <p:spPr>
            <a:xfrm>
              <a:off x="61156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104360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47565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190770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2339752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277180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320384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363589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406794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3" name="Rettangolo 42"/>
            <p:cNvSpPr/>
            <p:nvPr/>
          </p:nvSpPr>
          <p:spPr>
            <a:xfrm>
              <a:off x="4499992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44" name="Rettangolo 43"/>
            <p:cNvSpPr/>
            <p:nvPr/>
          </p:nvSpPr>
          <p:spPr>
            <a:xfrm>
              <a:off x="4932040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45" name="Rettangolo 44"/>
            <p:cNvSpPr/>
            <p:nvPr/>
          </p:nvSpPr>
          <p:spPr>
            <a:xfrm>
              <a:off x="5364088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5796136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6228184" y="1916832"/>
              <a:ext cx="432048" cy="288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dirty="0">
                  <a:solidFill>
                    <a:schemeClr val="tx1"/>
                  </a:solidFill>
                </a:rPr>
                <a:t>14</a:t>
              </a:r>
            </a:p>
          </p:txBody>
        </p:sp>
      </p:grpSp>
      <p:sp>
        <p:nvSpPr>
          <p:cNvPr id="30" name="Content Placeholder 5"/>
          <p:cNvSpPr txBox="1">
            <a:spLocks/>
          </p:cNvSpPr>
          <p:nvPr/>
        </p:nvSpPr>
        <p:spPr>
          <a:xfrm>
            <a:off x="2186537" y="1296130"/>
            <a:ext cx="7229744" cy="298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61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98" kern="1200">
                <a:solidFill>
                  <a:schemeClr val="tx1"/>
                </a:solidFill>
                <a:latin typeface="Akzidenz-Grotesk Pro Regular" panose="02000503030000020003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First semester: </a:t>
            </a:r>
            <a:r>
              <a:rPr lang="en-GB" sz="1500" dirty="0"/>
              <a:t>Circulation, homeostasis and immune disorders </a:t>
            </a:r>
          </a:p>
          <a:p>
            <a:pPr marL="0" indent="0">
              <a:buNone/>
            </a:pPr>
            <a:endParaRPr lang="en-GB" sz="1500" dirty="0"/>
          </a:p>
        </p:txBody>
      </p:sp>
      <p:grpSp>
        <p:nvGrpSpPr>
          <p:cNvPr id="3" name="Group 2"/>
          <p:cNvGrpSpPr/>
          <p:nvPr/>
        </p:nvGrpSpPr>
        <p:grpSpPr>
          <a:xfrm>
            <a:off x="2186537" y="2990417"/>
            <a:ext cx="7229745" cy="3073050"/>
            <a:chOff x="674097" y="3302393"/>
            <a:chExt cx="8742185" cy="3073050"/>
          </a:xfrm>
        </p:grpSpPr>
        <p:sp>
          <p:nvSpPr>
            <p:cNvPr id="49" name="Rettangolo 48"/>
            <p:cNvSpPr/>
            <p:nvPr/>
          </p:nvSpPr>
          <p:spPr>
            <a:xfrm>
              <a:off x="2000732" y="3303609"/>
              <a:ext cx="2494527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Circulation</a:t>
              </a:r>
            </a:p>
          </p:txBody>
        </p:sp>
        <p:sp>
          <p:nvSpPr>
            <p:cNvPr id="50" name="Rettangolo 49"/>
            <p:cNvSpPr/>
            <p:nvPr/>
          </p:nvSpPr>
          <p:spPr>
            <a:xfrm>
              <a:off x="4483920" y="3303609"/>
              <a:ext cx="2471850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Homeostasis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(respiration, hemodynamics, fluids and electrolytes)</a:t>
              </a:r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6944431" y="3303609"/>
              <a:ext cx="2471850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Immune disorders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(immunology, rheumatology,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dermatology)</a:t>
              </a:r>
            </a:p>
          </p:txBody>
        </p:sp>
        <p:sp>
          <p:nvSpPr>
            <p:cNvPr id="52" name="Rettangolo 51"/>
            <p:cNvSpPr/>
            <p:nvPr/>
          </p:nvSpPr>
          <p:spPr>
            <a:xfrm>
              <a:off x="4483920" y="5343616"/>
              <a:ext cx="2471850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Circulation</a:t>
              </a:r>
            </a:p>
          </p:txBody>
        </p:sp>
        <p:sp>
          <p:nvSpPr>
            <p:cNvPr id="53" name="Rettangolo 52"/>
            <p:cNvSpPr/>
            <p:nvPr/>
          </p:nvSpPr>
          <p:spPr>
            <a:xfrm>
              <a:off x="6944432" y="4335637"/>
              <a:ext cx="2471850" cy="1031827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Circulation</a:t>
              </a:r>
            </a:p>
          </p:txBody>
        </p:sp>
        <p:sp>
          <p:nvSpPr>
            <p:cNvPr id="54" name="Rettangolo 53"/>
            <p:cNvSpPr/>
            <p:nvPr/>
          </p:nvSpPr>
          <p:spPr>
            <a:xfrm>
              <a:off x="6944432" y="5331893"/>
              <a:ext cx="2471850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Homeostasis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(respiration, hemodynamics, fluids and electrolytes)</a:t>
              </a:r>
            </a:p>
          </p:txBody>
        </p:sp>
        <p:sp>
          <p:nvSpPr>
            <p:cNvPr id="56" name="Rettangolo 55"/>
            <p:cNvSpPr/>
            <p:nvPr/>
          </p:nvSpPr>
          <p:spPr>
            <a:xfrm>
              <a:off x="2000732" y="5343616"/>
              <a:ext cx="2483189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Immune disorders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(immunology, rheumatology,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dermatology)</a:t>
              </a:r>
            </a:p>
          </p:txBody>
        </p:sp>
        <p:sp>
          <p:nvSpPr>
            <p:cNvPr id="57" name="Rettangolo 56"/>
            <p:cNvSpPr/>
            <p:nvPr/>
          </p:nvSpPr>
          <p:spPr>
            <a:xfrm>
              <a:off x="4472581" y="4323914"/>
              <a:ext cx="2471850" cy="1031827"/>
            </a:xfrm>
            <a:prstGeom prst="rect">
              <a:avLst/>
            </a:prstGeom>
            <a:solidFill>
              <a:srgbClr val="FD7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Immune disorders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(immunology, rheumatology,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dermatology)</a:t>
              </a:r>
            </a:p>
          </p:txBody>
        </p:sp>
        <p:sp>
          <p:nvSpPr>
            <p:cNvPr id="55" name="Rettangolo 54"/>
            <p:cNvSpPr/>
            <p:nvPr/>
          </p:nvSpPr>
          <p:spPr>
            <a:xfrm>
              <a:off x="1991304" y="4323914"/>
              <a:ext cx="2494528" cy="103182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Homeostasis 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(respiration, hemodynamics, fluids and electrolytes)</a:t>
              </a:r>
            </a:p>
          </p:txBody>
        </p:sp>
        <p:sp>
          <p:nvSpPr>
            <p:cNvPr id="48" name="Rettangolo 47"/>
            <p:cNvSpPr/>
            <p:nvPr/>
          </p:nvSpPr>
          <p:spPr>
            <a:xfrm rot="16200000">
              <a:off x="-196185" y="4172675"/>
              <a:ext cx="3067200" cy="13266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5000"/>
                </a:lnSpc>
              </a:pPr>
              <a:r>
                <a:rPr lang="en-US" sz="1100" dirty="0">
                  <a:solidFill>
                    <a:schemeClr val="tx1"/>
                  </a:solidFill>
                </a:rPr>
                <a:t>General</a:t>
              </a:r>
            </a:p>
            <a:p>
              <a:pPr algn="ctr">
                <a:lnSpc>
                  <a:spcPct val="75000"/>
                </a:lnSpc>
              </a:pPr>
              <a:r>
                <a:rPr lang="en-US" sz="1100" dirty="0">
                  <a:solidFill>
                    <a:schemeClr val="tx1"/>
                  </a:solidFill>
                </a:rPr>
                <a:t>introduction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fld id="{955A385A-605B-4CE3-94FB-EA9319E4CBDC}" type="datetime1">
              <a:rPr lang="en-GB" altLang="it-CH" smtClean="0"/>
              <a:pPr>
                <a:defRPr/>
              </a:pPr>
              <a:t>05/06/2023</a:t>
            </a:fld>
            <a:endParaRPr lang="it-CH" altLang="it-CH" dirty="0"/>
          </a:p>
        </p:txBody>
      </p:sp>
      <p:sp>
        <p:nvSpPr>
          <p:cNvPr id="59" name="TextBox 58"/>
          <p:cNvSpPr txBox="1"/>
          <p:nvPr/>
        </p:nvSpPr>
        <p:spPr>
          <a:xfrm>
            <a:off x="877879" y="3294810"/>
            <a:ext cx="1300596" cy="496207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en-US" b="1" dirty="0"/>
              <a:t>Group A</a:t>
            </a:r>
          </a:p>
          <a:p>
            <a:r>
              <a:rPr lang="en-US" b="1" dirty="0"/>
              <a:t>N=24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77879" y="4291268"/>
            <a:ext cx="1300596" cy="496207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en-US" b="1" dirty="0"/>
              <a:t>Group B</a:t>
            </a:r>
          </a:p>
          <a:p>
            <a:r>
              <a:rPr lang="en-US" b="1" dirty="0"/>
              <a:t>N=24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77879" y="5287726"/>
            <a:ext cx="1300596" cy="496207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en-US" b="1" dirty="0"/>
              <a:t>Group C</a:t>
            </a:r>
          </a:p>
          <a:p>
            <a:r>
              <a:rPr lang="en-US" b="1" dirty="0"/>
              <a:t>N=24</a:t>
            </a:r>
          </a:p>
        </p:txBody>
      </p:sp>
    </p:spTree>
    <p:extLst>
      <p:ext uri="{BB962C8B-B14F-4D97-AF65-F5344CB8AC3E}">
        <p14:creationId xmlns:p14="http://schemas.microsoft.com/office/powerpoint/2010/main" val="249669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SI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B002C9B-CAC6-4A60-8884-FACC01EF51FA}" vid="{0DE7A31B-0ECE-473E-98AF-462E5B2947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1793</Words>
  <Application>Microsoft Office PowerPoint</Application>
  <PresentationFormat>Custom</PresentationFormat>
  <Paragraphs>431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.AppleSystemUIFont</vt:lpstr>
      <vt:lpstr>Akzidenz-Grotesk Pro Med</vt:lpstr>
      <vt:lpstr>Akzidenz-Grotesk Pro Regular</vt:lpstr>
      <vt:lpstr>Arial</vt:lpstr>
      <vt:lpstr>Arial Hebrew Scholar</vt:lpstr>
      <vt:lpstr>Calibri</vt:lpstr>
      <vt:lpstr>Wingdings</vt:lpstr>
      <vt:lpstr>Office Theme</vt:lpstr>
      <vt:lpstr>Master of Medicine at USI   11.5.2023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Università della Svizzera italiana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/ Arial 65</dc:title>
  <dc:subject/>
  <dc:creator>Pera Mattia</dc:creator>
  <cp:keywords/>
  <dc:description/>
  <cp:lastModifiedBy>Link Monica</cp:lastModifiedBy>
  <cp:revision>230</cp:revision>
  <cp:lastPrinted>2021-07-21T12:26:30Z</cp:lastPrinted>
  <dcterms:created xsi:type="dcterms:W3CDTF">2017-09-06T08:42:53Z</dcterms:created>
  <dcterms:modified xsi:type="dcterms:W3CDTF">2023-06-05T09:27:38Z</dcterms:modified>
  <cp:category/>
</cp:coreProperties>
</file>